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61" r:id="rId72"/>
    <p:sldId id="362" r:id="rId73"/>
    <p:sldId id="363" r:id="rId74"/>
    <p:sldId id="364" r:id="rId75"/>
    <p:sldId id="365" r:id="rId76"/>
    <p:sldId id="366" r:id="rId77"/>
    <p:sldId id="367" r:id="rId78"/>
    <p:sldId id="368" r:id="rId79"/>
    <p:sldId id="369" r:id="rId80"/>
    <p:sldId id="371" r:id="rId81"/>
    <p:sldId id="372" r:id="rId82"/>
    <p:sldId id="373" r:id="rId83"/>
    <p:sldId id="374" r:id="rId84"/>
    <p:sldId id="375" r:id="rId85"/>
    <p:sldId id="376" r:id="rId86"/>
    <p:sldId id="377" r:id="rId87"/>
    <p:sldId id="378" r:id="rId8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71" autoAdjust="0"/>
  </p:normalViewPr>
  <p:slideViewPr>
    <p:cSldViewPr snapToGrid="0" showGuides="1">
      <p:cViewPr varScale="1">
        <p:scale>
          <a:sx n="39" d="100"/>
          <a:sy n="39" d="100"/>
        </p:scale>
        <p:origin x="72" y="420"/>
      </p:cViewPr>
      <p:guideLst>
        <p:guide orient="horz" pos="4320"/>
        <p:guide pos="77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-instructors/tree/master/powerpoint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original slide show from: </a:t>
            </a:r>
            <a:r>
              <a:rPr lang="en-US" dirty="0">
                <a:hlinkClick r:id="rId3"/>
              </a:rPr>
              <a:t>https://github.com/rstudio-education/master-the-tidyverse-instructors/tree/master/powerpoints</a:t>
            </a:r>
            <a:endParaRPr lang="en-US" dirty="0"/>
          </a:p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modified 2019-10-16 by Kim Cressman to incorporate pivot() functions and shorten for CERF workshop</a:t>
            </a:r>
          </a:p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232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table4a is a built-in dataset</a:t>
            </a:r>
          </a:p>
        </p:txBody>
      </p:sp>
    </p:spTree>
    <p:extLst>
      <p:ext uri="{BB962C8B-B14F-4D97-AF65-F5344CB8AC3E}">
        <p14:creationId xmlns:p14="http://schemas.microsoft.com/office/powerpoint/2010/main" val="4258459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© 2014 RStudio, Inc. All rights reserved."/>
          <p:cNvSpPr txBox="1"/>
          <p:nvPr/>
        </p:nvSpPr>
        <p:spPr>
          <a:xfrm>
            <a:off x="17889140" y="13259792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ts val="3600"/>
              </a:lnSpc>
              <a:defRPr sz="14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© 2014 RStudio, Inc. All rights reserved.</a:t>
            </a:r>
          </a:p>
        </p:txBody>
      </p:sp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4833937" y="1250156"/>
            <a:ext cx="14716126" cy="153590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ctr" defTabSz="584200">
              <a:defRPr sz="100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4833937" y="3768328"/>
            <a:ext cx="14716126" cy="9215438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1106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551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95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440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84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dy Data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idy Data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5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hyperlink" Target="https://creativecommons.org/licenses/by-sa/4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2"/>
              </a:defRPr>
            </a:lvl1pPr>
          </a:lstStyle>
          <a:p>
            <a:pPr>
              <a:defRPr u="none"/>
            </a:pPr>
            <a:r>
              <a:rPr u="sng">
                <a:hlinkClick r:id="rId22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70" r:id="rId2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hyperlink" Target="https://creativecommons.org/licenses/by-sa/4.0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2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hyperlink" Target="https://creativecommons.org/licenses/by-sa/4.0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rstudio.com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59.png"/><Relationship Id="rId39" Type="http://schemas.openxmlformats.org/officeDocument/2006/relationships/image" Target="../media/image71.png"/><Relationship Id="rId21" Type="http://schemas.openxmlformats.org/officeDocument/2006/relationships/image" Target="../media/image56.png"/><Relationship Id="rId34" Type="http://schemas.openxmlformats.org/officeDocument/2006/relationships/image" Target="../media/image67.png"/><Relationship Id="rId42" Type="http://schemas.openxmlformats.org/officeDocument/2006/relationships/image" Target="../media/image74.png"/><Relationship Id="rId47" Type="http://schemas.openxmlformats.org/officeDocument/2006/relationships/image" Target="../media/image79.png"/><Relationship Id="rId50" Type="http://schemas.openxmlformats.org/officeDocument/2006/relationships/image" Target="../media/image82.png"/><Relationship Id="rId55" Type="http://schemas.openxmlformats.org/officeDocument/2006/relationships/image" Target="../media/image87.png"/><Relationship Id="rId7" Type="http://schemas.openxmlformats.org/officeDocument/2006/relationships/image" Target="../media/image38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39.png"/><Relationship Id="rId46" Type="http://schemas.openxmlformats.org/officeDocument/2006/relationships/image" Target="../media/image78.png"/><Relationship Id="rId2" Type="http://schemas.openxmlformats.org/officeDocument/2006/relationships/image" Target="../media/image32.png"/><Relationship Id="rId16" Type="http://schemas.openxmlformats.org/officeDocument/2006/relationships/image" Target="../media/image52.png"/><Relationship Id="rId20" Type="http://schemas.openxmlformats.org/officeDocument/2006/relationships/image" Target="../media/image55.png"/><Relationship Id="rId29" Type="http://schemas.openxmlformats.org/officeDocument/2006/relationships/image" Target="../media/image62.png"/><Relationship Id="rId41" Type="http://schemas.openxmlformats.org/officeDocument/2006/relationships/image" Target="../media/image73.png"/><Relationship Id="rId54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24" Type="http://schemas.openxmlformats.org/officeDocument/2006/relationships/image" Target="../media/image3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40" Type="http://schemas.openxmlformats.org/officeDocument/2006/relationships/image" Target="../media/image72.png"/><Relationship Id="rId45" Type="http://schemas.openxmlformats.org/officeDocument/2006/relationships/image" Target="../media/image77.png"/><Relationship Id="rId53" Type="http://schemas.openxmlformats.org/officeDocument/2006/relationships/image" Target="../media/image85.png"/><Relationship Id="rId58" Type="http://schemas.openxmlformats.org/officeDocument/2006/relationships/image" Target="../media/image9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23" Type="http://schemas.openxmlformats.org/officeDocument/2006/relationships/image" Target="../media/image3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49" Type="http://schemas.openxmlformats.org/officeDocument/2006/relationships/image" Target="../media/image81.png"/><Relationship Id="rId57" Type="http://schemas.openxmlformats.org/officeDocument/2006/relationships/image" Target="../media/image89.png"/><Relationship Id="rId10" Type="http://schemas.openxmlformats.org/officeDocument/2006/relationships/image" Target="../media/image46.png"/><Relationship Id="rId19" Type="http://schemas.openxmlformats.org/officeDocument/2006/relationships/image" Target="../media/image40.png"/><Relationship Id="rId31" Type="http://schemas.openxmlformats.org/officeDocument/2006/relationships/image" Target="../media/image64.png"/><Relationship Id="rId44" Type="http://schemas.openxmlformats.org/officeDocument/2006/relationships/image" Target="../media/image76.png"/><Relationship Id="rId52" Type="http://schemas.openxmlformats.org/officeDocument/2006/relationships/image" Target="../media/image84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7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43" Type="http://schemas.openxmlformats.org/officeDocument/2006/relationships/image" Target="../media/image75.png"/><Relationship Id="rId48" Type="http://schemas.openxmlformats.org/officeDocument/2006/relationships/image" Target="../media/image80.png"/><Relationship Id="rId56" Type="http://schemas.openxmlformats.org/officeDocument/2006/relationships/image" Target="../media/image88.png"/><Relationship Id="rId8" Type="http://schemas.openxmlformats.org/officeDocument/2006/relationships/image" Target="../media/image44.png"/><Relationship Id="rId51" Type="http://schemas.openxmlformats.org/officeDocument/2006/relationships/image" Target="../media/image83.png"/><Relationship Id="rId3" Type="http://schemas.openxmlformats.org/officeDocument/2006/relationships/image" Target="../media/image33.png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59.png"/><Relationship Id="rId39" Type="http://schemas.openxmlformats.org/officeDocument/2006/relationships/image" Target="../media/image71.png"/><Relationship Id="rId3" Type="http://schemas.openxmlformats.org/officeDocument/2006/relationships/image" Target="../media/image33.png"/><Relationship Id="rId21" Type="http://schemas.openxmlformats.org/officeDocument/2006/relationships/image" Target="../media/image56.png"/><Relationship Id="rId34" Type="http://schemas.openxmlformats.org/officeDocument/2006/relationships/image" Target="../media/image67.png"/><Relationship Id="rId42" Type="http://schemas.openxmlformats.org/officeDocument/2006/relationships/image" Target="../media/image74.png"/><Relationship Id="rId47" Type="http://schemas.openxmlformats.org/officeDocument/2006/relationships/image" Target="../media/image79.png"/><Relationship Id="rId50" Type="http://schemas.openxmlformats.org/officeDocument/2006/relationships/image" Target="../media/image91.png"/><Relationship Id="rId7" Type="http://schemas.openxmlformats.org/officeDocument/2006/relationships/image" Target="../media/image38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39.png"/><Relationship Id="rId46" Type="http://schemas.openxmlformats.org/officeDocument/2006/relationships/image" Target="../media/image78.png"/><Relationship Id="rId2" Type="http://schemas.openxmlformats.org/officeDocument/2006/relationships/image" Target="../media/image32.png"/><Relationship Id="rId16" Type="http://schemas.openxmlformats.org/officeDocument/2006/relationships/image" Target="../media/image52.png"/><Relationship Id="rId20" Type="http://schemas.openxmlformats.org/officeDocument/2006/relationships/image" Target="../media/image55.png"/><Relationship Id="rId29" Type="http://schemas.openxmlformats.org/officeDocument/2006/relationships/image" Target="../media/image62.png"/><Relationship Id="rId41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24" Type="http://schemas.openxmlformats.org/officeDocument/2006/relationships/image" Target="../media/image3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40" Type="http://schemas.openxmlformats.org/officeDocument/2006/relationships/image" Target="../media/image72.png"/><Relationship Id="rId45" Type="http://schemas.openxmlformats.org/officeDocument/2006/relationships/image" Target="../media/image77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23" Type="http://schemas.openxmlformats.org/officeDocument/2006/relationships/image" Target="../media/image3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49" Type="http://schemas.openxmlformats.org/officeDocument/2006/relationships/image" Target="../media/image81.png"/><Relationship Id="rId10" Type="http://schemas.openxmlformats.org/officeDocument/2006/relationships/image" Target="../media/image46.png"/><Relationship Id="rId19" Type="http://schemas.openxmlformats.org/officeDocument/2006/relationships/image" Target="../media/image40.png"/><Relationship Id="rId31" Type="http://schemas.openxmlformats.org/officeDocument/2006/relationships/image" Target="../media/image64.png"/><Relationship Id="rId44" Type="http://schemas.openxmlformats.org/officeDocument/2006/relationships/image" Target="../media/image76.png"/><Relationship Id="rId52" Type="http://schemas.openxmlformats.org/officeDocument/2006/relationships/image" Target="../media/image9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7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43" Type="http://schemas.openxmlformats.org/officeDocument/2006/relationships/image" Target="../media/image75.png"/><Relationship Id="rId48" Type="http://schemas.openxmlformats.org/officeDocument/2006/relationships/image" Target="../media/image80.png"/><Relationship Id="rId8" Type="http://schemas.openxmlformats.org/officeDocument/2006/relationships/image" Target="../media/image44.png"/><Relationship Id="rId51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Rectangle"/>
          <p:cNvSpPr/>
          <p:nvPr/>
        </p:nvSpPr>
        <p:spPr>
          <a:xfrm>
            <a:off x="7437257" y="9706976"/>
            <a:ext cx="9509486" cy="36206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9" name="table1$country…"/>
          <p:cNvSpPr txBox="1"/>
          <p:nvPr/>
        </p:nvSpPr>
        <p:spPr>
          <a:xfrm>
            <a:off x="7633657" y="9967624"/>
            <a:ext cx="9116686" cy="30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table1$country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table1$year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table1$cases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table1$population</a:t>
            </a:r>
          </a:p>
        </p:txBody>
      </p:sp>
      <p:pic>
        <p:nvPicPr>
          <p:cNvPr id="300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3"/>
          <a:srcRect r="858"/>
          <a:stretch>
            <a:fillRect/>
          </a:stretch>
        </p:blipFill>
        <p:spPr>
          <a:xfrm>
            <a:off x="3010495" y="1370509"/>
            <a:ext cx="18363095" cy="7519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2"/>
          <a:srcRect r="941"/>
          <a:stretch>
            <a:fillRect/>
          </a:stretch>
        </p:blipFill>
        <p:spPr>
          <a:xfrm>
            <a:off x="3762970" y="392732"/>
            <a:ext cx="16699276" cy="9497419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Rectangle"/>
          <p:cNvSpPr/>
          <p:nvPr/>
        </p:nvSpPr>
        <p:spPr>
          <a:xfrm>
            <a:off x="7437257" y="9706976"/>
            <a:ext cx="9509486" cy="36206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4" name="table2$country…"/>
          <p:cNvSpPr txBox="1"/>
          <p:nvPr/>
        </p:nvSpPr>
        <p:spPr>
          <a:xfrm>
            <a:off x="7633657" y="9967624"/>
            <a:ext cx="9116686" cy="30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table2$country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table2$year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table2$count[c(1,3,5,7,9,11)] 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table2$count[c(2,4,6,8,10,12)]</a:t>
            </a:r>
          </a:p>
        </p:txBody>
      </p:sp>
      <p:pic>
        <p:nvPicPr>
          <p:cNvPr id="305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2" name="Group"/>
          <p:cNvGrpSpPr/>
          <p:nvPr/>
        </p:nvGrpSpPr>
        <p:grpSpPr>
          <a:xfrm>
            <a:off x="-2299292" y="-43569"/>
            <a:ext cx="30038924" cy="13803138"/>
            <a:chOff x="0" y="0"/>
            <a:chExt cx="30038923" cy="13803137"/>
          </a:xfrm>
        </p:grpSpPr>
        <p:sp>
          <p:nvSpPr>
            <p:cNvPr id="306" name="Rectangle"/>
            <p:cNvSpPr/>
            <p:nvPr/>
          </p:nvSpPr>
          <p:spPr>
            <a:xfrm>
              <a:off x="0" y="0"/>
              <a:ext cx="30038924" cy="13803138"/>
            </a:xfrm>
            <a:prstGeom prst="rect">
              <a:avLst/>
            </a:prstGeom>
            <a:solidFill>
              <a:srgbClr val="FFFFFF">
                <a:alpha val="4904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21" name="Group"/>
            <p:cNvGrpSpPr/>
            <p:nvPr/>
          </p:nvGrpSpPr>
          <p:grpSpPr>
            <a:xfrm>
              <a:off x="10480865" y="2921693"/>
              <a:ext cx="7893927" cy="7893927"/>
              <a:chOff x="0" y="0"/>
              <a:chExt cx="7893925" cy="7893926"/>
            </a:xfrm>
          </p:grpSpPr>
          <p:sp>
            <p:nvSpPr>
              <p:cNvPr id="307" name="Circle"/>
              <p:cNvSpPr/>
              <p:nvPr/>
            </p:nvSpPr>
            <p:spPr>
              <a:xfrm>
                <a:off x="0" y="0"/>
                <a:ext cx="7893926" cy="7893927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6477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308" name="wrangling.001.png" descr="wrangling.001.png"/>
              <p:cNvPicPr>
                <a:picLocks noChangeAspect="1"/>
              </p:cNvPicPr>
              <p:nvPr/>
            </p:nvPicPr>
            <p:blipFill>
              <a:blip r:embed="rId4"/>
              <a:srcRect l="33225" t="46563" r="31204" b="33756"/>
              <a:stretch>
                <a:fillRect/>
              </a:stretch>
            </p:blipFill>
            <p:spPr>
              <a:xfrm>
                <a:off x="1797924" y="5051026"/>
                <a:ext cx="4297671" cy="1337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1" h="21559" extrusionOk="0">
                    <a:moveTo>
                      <a:pt x="10760" y="0"/>
                    </a:moveTo>
                    <a:cubicBezTo>
                      <a:pt x="8746" y="0"/>
                      <a:pt x="7282" y="1115"/>
                      <a:pt x="5461" y="4030"/>
                    </a:cubicBezTo>
                    <a:cubicBezTo>
                      <a:pt x="4834" y="5035"/>
                      <a:pt x="4006" y="6611"/>
                      <a:pt x="3623" y="7536"/>
                    </a:cubicBezTo>
                    <a:cubicBezTo>
                      <a:pt x="2344" y="10628"/>
                      <a:pt x="1146" y="15036"/>
                      <a:pt x="195" y="20145"/>
                    </a:cubicBezTo>
                    <a:lnTo>
                      <a:pt x="0" y="21194"/>
                    </a:lnTo>
                    <a:lnTo>
                      <a:pt x="284" y="20593"/>
                    </a:lnTo>
                    <a:cubicBezTo>
                      <a:pt x="2776" y="15341"/>
                      <a:pt x="5297" y="12412"/>
                      <a:pt x="8355" y="11214"/>
                    </a:cubicBezTo>
                    <a:cubicBezTo>
                      <a:pt x="9715" y="10682"/>
                      <a:pt x="12430" y="10819"/>
                      <a:pt x="13737" y="11489"/>
                    </a:cubicBezTo>
                    <a:cubicBezTo>
                      <a:pt x="16321" y="12815"/>
                      <a:pt x="18950" y="16003"/>
                      <a:pt x="20751" y="19991"/>
                    </a:cubicBezTo>
                    <a:cubicBezTo>
                      <a:pt x="21132" y="20836"/>
                      <a:pt x="21473" y="21542"/>
                      <a:pt x="21510" y="21559"/>
                    </a:cubicBezTo>
                    <a:cubicBezTo>
                      <a:pt x="21600" y="21600"/>
                      <a:pt x="21143" y="19022"/>
                      <a:pt x="20633" y="16613"/>
                    </a:cubicBezTo>
                    <a:cubicBezTo>
                      <a:pt x="20081" y="14007"/>
                      <a:pt x="18759" y="9616"/>
                      <a:pt x="17899" y="7536"/>
                    </a:cubicBezTo>
                    <a:cubicBezTo>
                      <a:pt x="17516" y="6611"/>
                      <a:pt x="16688" y="5035"/>
                      <a:pt x="16060" y="4030"/>
                    </a:cubicBezTo>
                    <a:cubicBezTo>
                      <a:pt x="14239" y="1115"/>
                      <a:pt x="12774" y="0"/>
                      <a:pt x="1076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309" name="Oval"/>
              <p:cNvSpPr/>
              <p:nvPr/>
            </p:nvSpPr>
            <p:spPr>
              <a:xfrm>
                <a:off x="3217580" y="2894345"/>
                <a:ext cx="1489558" cy="3584023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905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Triangle"/>
              <p:cNvSpPr/>
              <p:nvPr/>
            </p:nvSpPr>
            <p:spPr>
              <a:xfrm rot="10800000" flipH="1">
                <a:off x="3807330" y="4602368"/>
                <a:ext cx="310057" cy="1489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311" name="wrangling.001.png" descr="wrangling.001.png"/>
              <p:cNvPicPr>
                <a:picLocks noChangeAspect="1"/>
              </p:cNvPicPr>
              <p:nvPr/>
            </p:nvPicPr>
            <p:blipFill>
              <a:blip r:embed="rId5"/>
              <a:srcRect l="41859" t="24565" r="40842" b="49668"/>
              <a:stretch>
                <a:fillRect/>
              </a:stretch>
            </p:blipFill>
            <p:spPr>
              <a:xfrm>
                <a:off x="2712807" y="3512875"/>
                <a:ext cx="2349104" cy="1968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0" extrusionOk="0">
                    <a:moveTo>
                      <a:pt x="10933" y="4"/>
                    </a:moveTo>
                    <a:cubicBezTo>
                      <a:pt x="7099" y="102"/>
                      <a:pt x="3344" y="1953"/>
                      <a:pt x="0" y="5386"/>
                    </a:cubicBezTo>
                    <a:lnTo>
                      <a:pt x="0" y="21540"/>
                    </a:lnTo>
                    <a:cubicBezTo>
                      <a:pt x="1165" y="20793"/>
                      <a:pt x="2357" y="20149"/>
                      <a:pt x="3569" y="19668"/>
                    </a:cubicBezTo>
                    <a:cubicBezTo>
                      <a:pt x="6372" y="18556"/>
                      <a:pt x="8270" y="18200"/>
                      <a:pt x="11426" y="18200"/>
                    </a:cubicBezTo>
                    <a:cubicBezTo>
                      <a:pt x="14581" y="18200"/>
                      <a:pt x="16483" y="18556"/>
                      <a:pt x="19286" y="19668"/>
                    </a:cubicBezTo>
                    <a:cubicBezTo>
                      <a:pt x="20067" y="19977"/>
                      <a:pt x="20837" y="20359"/>
                      <a:pt x="21600" y="20780"/>
                    </a:cubicBezTo>
                    <a:lnTo>
                      <a:pt x="21600" y="4452"/>
                    </a:lnTo>
                    <a:cubicBezTo>
                      <a:pt x="20600" y="3530"/>
                      <a:pt x="19562" y="2726"/>
                      <a:pt x="18484" y="2089"/>
                    </a:cubicBezTo>
                    <a:cubicBezTo>
                      <a:pt x="15998" y="623"/>
                      <a:pt x="13450" y="-60"/>
                      <a:pt x="10933" y="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312" name="Square"/>
              <p:cNvSpPr/>
              <p:nvPr/>
            </p:nvSpPr>
            <p:spPr>
              <a:xfrm>
                <a:off x="3202183" y="2450790"/>
                <a:ext cx="1489559" cy="1489559"/>
              </a:xfrm>
              <a:prstGeom prst="rect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3" name="Rectangle"/>
              <p:cNvSpPr/>
              <p:nvPr/>
            </p:nvSpPr>
            <p:spPr>
              <a:xfrm rot="1379648">
                <a:off x="2601138" y="3510796"/>
                <a:ext cx="759675" cy="209417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4" name="Rectangle"/>
              <p:cNvSpPr/>
              <p:nvPr/>
            </p:nvSpPr>
            <p:spPr>
              <a:xfrm rot="8497716">
                <a:off x="2012891" y="3599820"/>
                <a:ext cx="759675" cy="134939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317" name="Group"/>
              <p:cNvGrpSpPr/>
              <p:nvPr/>
            </p:nvGrpSpPr>
            <p:grpSpPr>
              <a:xfrm flipH="1">
                <a:off x="4553181" y="3374672"/>
                <a:ext cx="1318484" cy="585236"/>
                <a:chOff x="0" y="0"/>
                <a:chExt cx="1318482" cy="585234"/>
              </a:xfrm>
            </p:grpSpPr>
            <p:sp>
              <p:nvSpPr>
                <p:cNvPr id="315" name="Rectangle"/>
                <p:cNvSpPr/>
                <p:nvPr/>
              </p:nvSpPr>
              <p:spPr>
                <a:xfrm rot="1379648">
                  <a:off x="548085" y="140058"/>
                  <a:ext cx="759675" cy="209417"/>
                </a:xfrm>
                <a:prstGeom prst="rect">
                  <a:avLst/>
                </a:prstGeom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16" name="Rectangle"/>
                <p:cNvSpPr/>
                <p:nvPr/>
              </p:nvSpPr>
              <p:spPr>
                <a:xfrm rot="8497716">
                  <a:off x="-40162" y="229083"/>
                  <a:ext cx="759675" cy="134939"/>
                </a:xfrm>
                <a:prstGeom prst="rect">
                  <a:avLst/>
                </a:prstGeom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318" name="Rectangle"/>
              <p:cNvSpPr/>
              <p:nvPr/>
            </p:nvSpPr>
            <p:spPr>
              <a:xfrm rot="1862426">
                <a:off x="1821930" y="2541687"/>
                <a:ext cx="1861948" cy="492433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9" name="Rectangle"/>
              <p:cNvSpPr/>
              <p:nvPr/>
            </p:nvSpPr>
            <p:spPr>
              <a:xfrm rot="19740000" flipH="1">
                <a:off x="4240650" y="2541687"/>
                <a:ext cx="1861948" cy="492433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0" name="Triangle"/>
              <p:cNvSpPr/>
              <p:nvPr/>
            </p:nvSpPr>
            <p:spPr>
              <a:xfrm rot="10800000" flipH="1">
                <a:off x="1600809" y="1797739"/>
                <a:ext cx="4657111" cy="1690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2"/>
          <a:srcRect r="20800"/>
          <a:stretch>
            <a:fillRect/>
          </a:stretch>
        </p:blipFill>
        <p:spPr>
          <a:xfrm>
            <a:off x="518927" y="1151230"/>
            <a:ext cx="17203150" cy="8817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creen Shot 2017-07-20 at 1.54.14 PM.png" descr="Screen Shot 2017-07-20 at 1.54.14 PM.png"/>
          <p:cNvPicPr>
            <a:picLocks noChangeAspect="1"/>
          </p:cNvPicPr>
          <p:nvPr/>
        </p:nvPicPr>
        <p:blipFill>
          <a:blip r:embed="rId3"/>
          <a:srcRect l="50939"/>
          <a:stretch>
            <a:fillRect/>
          </a:stretch>
        </p:blipFill>
        <p:spPr>
          <a:xfrm>
            <a:off x="18920368" y="1951130"/>
            <a:ext cx="4412266" cy="6516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df-tidyr.pdf" descr="pdf-tidyr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Rectangle"/>
          <p:cNvSpPr/>
          <p:nvPr/>
        </p:nvSpPr>
        <p:spPr>
          <a:xfrm>
            <a:off x="4686600" y="11701383"/>
            <a:ext cx="15010799" cy="12222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table1$cases / table1$population -&gt; table1$rate"/>
          <p:cNvSpPr txBox="1"/>
          <p:nvPr/>
        </p:nvSpPr>
        <p:spPr>
          <a:xfrm>
            <a:off x="4883000" y="11962031"/>
            <a:ext cx="14618000" cy="88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table1$cases / table1$population -&gt; table1$rate</a:t>
            </a:r>
          </a:p>
        </p:txBody>
      </p:sp>
      <p:grpSp>
        <p:nvGrpSpPr>
          <p:cNvPr id="335" name="Group"/>
          <p:cNvGrpSpPr/>
          <p:nvPr/>
        </p:nvGrpSpPr>
        <p:grpSpPr>
          <a:xfrm>
            <a:off x="10703293" y="3253492"/>
            <a:ext cx="8537999" cy="4918045"/>
            <a:chOff x="0" y="-38100"/>
            <a:chExt cx="8537997" cy="4918043"/>
          </a:xfrm>
        </p:grpSpPr>
        <p:sp>
          <p:nvSpPr>
            <p:cNvPr id="329" name="Arrow"/>
            <p:cNvSpPr/>
            <p:nvPr/>
          </p:nvSpPr>
          <p:spPr>
            <a:xfrm>
              <a:off x="0" y="-38100"/>
              <a:ext cx="8530577" cy="610393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0" name="Arrow"/>
            <p:cNvSpPr/>
            <p:nvPr/>
          </p:nvSpPr>
          <p:spPr>
            <a:xfrm>
              <a:off x="7420" y="823430"/>
              <a:ext cx="8530578" cy="610393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1" name="Arrow"/>
            <p:cNvSpPr/>
            <p:nvPr/>
          </p:nvSpPr>
          <p:spPr>
            <a:xfrm>
              <a:off x="0" y="1684960"/>
              <a:ext cx="8530577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2" name="Arrow"/>
            <p:cNvSpPr/>
            <p:nvPr/>
          </p:nvSpPr>
          <p:spPr>
            <a:xfrm>
              <a:off x="7420" y="2546490"/>
              <a:ext cx="8530578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3" name="Arrow"/>
            <p:cNvSpPr/>
            <p:nvPr/>
          </p:nvSpPr>
          <p:spPr>
            <a:xfrm>
              <a:off x="7420" y="3408020"/>
              <a:ext cx="8530578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4" name="Arrow"/>
            <p:cNvSpPr/>
            <p:nvPr/>
          </p:nvSpPr>
          <p:spPr>
            <a:xfrm>
              <a:off x="0" y="4269550"/>
              <a:ext cx="8530577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5" dur="1000" fill="hold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2" animBg="1" advAuto="0"/>
      <p:bldP spid="335" grpId="1" animBg="1" advAuto="0"/>
      <p:bldP spid="335" grpId="3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idy data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339" name="A data set is tidy iff:…"/>
          <p:cNvSpPr txBox="1"/>
          <p:nvPr/>
        </p:nvSpPr>
        <p:spPr>
          <a:xfrm>
            <a:off x="13899883" y="3838903"/>
            <a:ext cx="9604070" cy="6284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data set is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t> iff: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t> is in its own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pic>
        <p:nvPicPr>
          <p:cNvPr id="340" name="Screen Shot 2016-12-27 at 10.26.36 AM.png" descr="Screen Shot 2016-12-27 at 10.26.36 AM.png"/>
          <p:cNvPicPr>
            <a:picLocks noChangeAspect="1"/>
          </p:cNvPicPr>
          <p:nvPr/>
        </p:nvPicPr>
        <p:blipFill>
          <a:blip r:embed="rId3"/>
          <a:srcRect l="16705"/>
          <a:stretch>
            <a:fillRect/>
          </a:stretch>
        </p:blipFill>
        <p:spPr>
          <a:xfrm>
            <a:off x="2794537" y="3838904"/>
            <a:ext cx="10185402" cy="62844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6" name="Group"/>
          <p:cNvGrpSpPr/>
          <p:nvPr/>
        </p:nvGrpSpPr>
        <p:grpSpPr>
          <a:xfrm>
            <a:off x="2876853" y="4848605"/>
            <a:ext cx="10020769" cy="5219701"/>
            <a:chOff x="1083077" y="0"/>
            <a:chExt cx="10020768" cy="5219700"/>
          </a:xfrm>
        </p:grpSpPr>
        <p:sp>
          <p:nvSpPr>
            <p:cNvPr id="341" name="Rectangle"/>
            <p:cNvSpPr/>
            <p:nvPr/>
          </p:nvSpPr>
          <p:spPr>
            <a:xfrm>
              <a:off x="1083077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Line"/>
            <p:cNvSpPr/>
            <p:nvPr/>
          </p:nvSpPr>
          <p:spPr>
            <a:xfrm flipV="1">
              <a:off x="2472346" y="138419"/>
              <a:ext cx="2" cy="494616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" name="Line"/>
            <p:cNvSpPr/>
            <p:nvPr/>
          </p:nvSpPr>
          <p:spPr>
            <a:xfrm flipV="1">
              <a:off x="7020275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" name="Line"/>
            <p:cNvSpPr/>
            <p:nvPr/>
          </p:nvSpPr>
          <p:spPr>
            <a:xfrm flipV="1">
              <a:off x="9590507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4933035" y="139700"/>
              <a:ext cx="2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54" name="Group"/>
          <p:cNvGrpSpPr/>
          <p:nvPr/>
        </p:nvGrpSpPr>
        <p:grpSpPr>
          <a:xfrm>
            <a:off x="2876853" y="4848605"/>
            <a:ext cx="10020769" cy="5219701"/>
            <a:chOff x="0" y="0"/>
            <a:chExt cx="10020768" cy="5219700"/>
          </a:xfrm>
        </p:grpSpPr>
        <p:sp>
          <p:nvSpPr>
            <p:cNvPr id="347" name="Rectangle"/>
            <p:cNvSpPr/>
            <p:nvPr/>
          </p:nvSpPr>
          <p:spPr>
            <a:xfrm>
              <a:off x="0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>
              <a:off x="291308" y="569762"/>
              <a:ext cx="93890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>
              <a:off x="293848" y="1385797"/>
              <a:ext cx="938651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>
              <a:off x="296388" y="2201832"/>
              <a:ext cx="93839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>
              <a:off x="298928" y="3017867"/>
              <a:ext cx="9381433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301468" y="3833902"/>
              <a:ext cx="937889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>
              <a:off x="304008" y="4649937"/>
              <a:ext cx="93763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1" build="p" bldLvl="5" animBg="1" advAuto="0"/>
      <p:bldP spid="346" grpId="2" animBg="1" advAuto="0"/>
      <p:bldP spid="346" grpId="4" animBg="1" advAuto="0"/>
      <p:bldP spid="354" grpId="3" animBg="1" advAuto="0"/>
      <p:bldP spid="354" grpId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Line"/>
          <p:cNvSpPr/>
          <p:nvPr/>
        </p:nvSpPr>
        <p:spPr>
          <a:xfrm>
            <a:off x="4262526" y="7917415"/>
            <a:ext cx="134872" cy="41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85" y="18522"/>
                  <a:pt x="14700" y="15428"/>
                  <a:pt x="11447" y="12320"/>
                </a:cubicBezTo>
                <a:cubicBezTo>
                  <a:pt x="7838" y="8871"/>
                  <a:pt x="4390" y="5403"/>
                  <a:pt x="1493" y="1882"/>
                </a:cubicBezTo>
                <a:cubicBezTo>
                  <a:pt x="977" y="1256"/>
                  <a:pt x="480" y="629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8" name="Line"/>
          <p:cNvSpPr/>
          <p:nvPr/>
        </p:nvSpPr>
        <p:spPr>
          <a:xfrm>
            <a:off x="5706332" y="10254066"/>
            <a:ext cx="764340" cy="62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187" y="18728"/>
                  <a:pt x="14860" y="15707"/>
                  <a:pt x="11626" y="12543"/>
                </a:cubicBezTo>
                <a:cubicBezTo>
                  <a:pt x="7902" y="8901"/>
                  <a:pt x="4303" y="5073"/>
                  <a:pt x="868" y="1030"/>
                </a:cubicBezTo>
                <a:cubicBezTo>
                  <a:pt x="578" y="688"/>
                  <a:pt x="288" y="345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9" name="Line"/>
          <p:cNvSpPr/>
          <p:nvPr/>
        </p:nvSpPr>
        <p:spPr>
          <a:xfrm>
            <a:off x="9850539" y="12326797"/>
            <a:ext cx="728584" cy="133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91" y="19198"/>
                  <a:pt x="14595" y="16274"/>
                  <a:pt x="11115" y="12832"/>
                </a:cubicBezTo>
                <a:cubicBezTo>
                  <a:pt x="7388" y="9146"/>
                  <a:pt x="3682" y="4866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0" name="Line"/>
          <p:cNvSpPr/>
          <p:nvPr/>
        </p:nvSpPr>
        <p:spPr>
          <a:xfrm>
            <a:off x="14370783" y="12159263"/>
            <a:ext cx="850189" cy="198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417" y="3670"/>
                  <a:pt x="15229" y="7255"/>
                  <a:pt x="12035" y="10755"/>
                </a:cubicBezTo>
                <a:cubicBezTo>
                  <a:pt x="8603" y="14516"/>
                  <a:pt x="5161" y="18181"/>
                  <a:pt x="1662" y="20566"/>
                </a:cubicBezTo>
                <a:cubicBezTo>
                  <a:pt x="1109" y="20943"/>
                  <a:pt x="555" y="21288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1" name="Line"/>
          <p:cNvSpPr/>
          <p:nvPr/>
        </p:nvSpPr>
        <p:spPr>
          <a:xfrm>
            <a:off x="4210253" y="5631993"/>
            <a:ext cx="100452" cy="389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12" y="19127"/>
                  <a:pt x="4254" y="16655"/>
                  <a:pt x="6425" y="14186"/>
                </a:cubicBezTo>
                <a:cubicBezTo>
                  <a:pt x="9044" y="11207"/>
                  <a:pt x="11706" y="8230"/>
                  <a:pt x="14977" y="5295"/>
                </a:cubicBezTo>
                <a:cubicBezTo>
                  <a:pt x="16963" y="3512"/>
                  <a:pt x="19172" y="1746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2" name="Line"/>
          <p:cNvSpPr/>
          <p:nvPr/>
        </p:nvSpPr>
        <p:spPr>
          <a:xfrm>
            <a:off x="5386764" y="3263418"/>
            <a:ext cx="524327" cy="517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45" y="18405"/>
                  <a:pt x="5579" y="15289"/>
                  <a:pt x="8499" y="12256"/>
                </a:cubicBezTo>
                <a:cubicBezTo>
                  <a:pt x="12089" y="8527"/>
                  <a:pt x="15807" y="4924"/>
                  <a:pt x="19735" y="1564"/>
                </a:cubicBezTo>
                <a:cubicBezTo>
                  <a:pt x="20352" y="1036"/>
                  <a:pt x="20973" y="515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3" name="Line"/>
          <p:cNvSpPr/>
          <p:nvPr/>
        </p:nvSpPr>
        <p:spPr>
          <a:xfrm>
            <a:off x="8615739" y="1341737"/>
            <a:ext cx="1387245" cy="378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79" y="18013"/>
                  <a:pt x="5589" y="14758"/>
                  <a:pt x="8426" y="11840"/>
                </a:cubicBezTo>
                <a:cubicBezTo>
                  <a:pt x="11694" y="8479"/>
                  <a:pt x="14994" y="5568"/>
                  <a:pt x="18300" y="2763"/>
                </a:cubicBezTo>
                <a:cubicBezTo>
                  <a:pt x="19400" y="1830"/>
                  <a:pt x="20499" y="90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4" name="Line"/>
          <p:cNvSpPr/>
          <p:nvPr/>
        </p:nvSpPr>
        <p:spPr>
          <a:xfrm>
            <a:off x="13994187" y="1275394"/>
            <a:ext cx="1210934" cy="26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39" y="2364"/>
                  <a:pt x="6859" y="5274"/>
                  <a:pt x="10255" y="8726"/>
                </a:cubicBezTo>
                <a:cubicBezTo>
                  <a:pt x="13764" y="12295"/>
                  <a:pt x="17245" y="16439"/>
                  <a:pt x="20726" y="20564"/>
                </a:cubicBezTo>
                <a:cubicBezTo>
                  <a:pt x="21017" y="20910"/>
                  <a:pt x="21309" y="2125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5" name="Line"/>
          <p:cNvSpPr/>
          <p:nvPr/>
        </p:nvSpPr>
        <p:spPr>
          <a:xfrm>
            <a:off x="18274087" y="3091494"/>
            <a:ext cx="542435" cy="4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54" y="2935"/>
                  <a:pt x="6624" y="5986"/>
                  <a:pt x="9807" y="9151"/>
                </a:cubicBezTo>
                <a:cubicBezTo>
                  <a:pt x="13455" y="12779"/>
                  <a:pt x="16985" y="16553"/>
                  <a:pt x="20477" y="20370"/>
                </a:cubicBezTo>
                <a:cubicBezTo>
                  <a:pt x="20852" y="20779"/>
                  <a:pt x="21226" y="21189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6" name="Line"/>
          <p:cNvSpPr/>
          <p:nvPr/>
        </p:nvSpPr>
        <p:spPr>
          <a:xfrm>
            <a:off x="20017162" y="5448634"/>
            <a:ext cx="115621" cy="38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114" y="3489"/>
                  <a:pt x="8077" y="6994"/>
                  <a:pt x="11887" y="10514"/>
                </a:cubicBezTo>
                <a:cubicBezTo>
                  <a:pt x="15128" y="13508"/>
                  <a:pt x="18262" y="16517"/>
                  <a:pt x="20378" y="19602"/>
                </a:cubicBezTo>
                <a:cubicBezTo>
                  <a:pt x="20833" y="20265"/>
                  <a:pt x="21240" y="20931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7" name="Line"/>
          <p:cNvSpPr/>
          <p:nvPr/>
        </p:nvSpPr>
        <p:spPr>
          <a:xfrm>
            <a:off x="20084445" y="7688005"/>
            <a:ext cx="97143" cy="3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55" y="3093"/>
                  <a:pt x="16785" y="6160"/>
                  <a:pt x="13598" y="9193"/>
                </a:cubicBezTo>
                <a:cubicBezTo>
                  <a:pt x="9915" y="12698"/>
                  <a:pt x="5546" y="16154"/>
                  <a:pt x="1921" y="19663"/>
                </a:cubicBezTo>
                <a:cubicBezTo>
                  <a:pt x="1255" y="20307"/>
                  <a:pt x="615" y="2095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8" name="Line"/>
          <p:cNvSpPr/>
          <p:nvPr/>
        </p:nvSpPr>
        <p:spPr>
          <a:xfrm>
            <a:off x="18443156" y="9927238"/>
            <a:ext cx="554157" cy="548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888" y="1992"/>
                  <a:pt x="18133" y="3946"/>
                  <a:pt x="16337" y="5861"/>
                </a:cubicBezTo>
                <a:cubicBezTo>
                  <a:pt x="11589" y="10925"/>
                  <a:pt x="6561" y="15709"/>
                  <a:pt x="1404" y="20345"/>
                </a:cubicBezTo>
                <a:cubicBezTo>
                  <a:pt x="937" y="20764"/>
                  <a:pt x="469" y="2118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9" name="Deploy app or publish paper"/>
          <p:cNvSpPr/>
          <p:nvPr/>
        </p:nvSpPr>
        <p:spPr>
          <a:xfrm>
            <a:off x="3287208" y="83204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370" name="Build app or write paper"/>
          <p:cNvSpPr/>
          <p:nvPr/>
        </p:nvSpPr>
        <p:spPr>
          <a:xfrm>
            <a:off x="6467290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371" name="Write code to apply a modeling algorithm."/>
          <p:cNvSpPr/>
          <p:nvPr/>
        </p:nvSpPr>
        <p:spPr>
          <a:xfrm>
            <a:off x="17573285" y="8253031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372" name="Transform the data. Do feature engineering."/>
          <p:cNvSpPr/>
          <p:nvPr/>
        </p:nvSpPr>
        <p:spPr>
          <a:xfrm>
            <a:off x="18451774" y="60160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373" name="Visualize the data and/or results"/>
          <p:cNvSpPr/>
          <p:nvPr/>
        </p:nvSpPr>
        <p:spPr>
          <a:xfrm>
            <a:off x="14668465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374" name="Tidy data into useable form"/>
          <p:cNvSpPr/>
          <p:nvPr/>
        </p:nvSpPr>
        <p:spPr>
          <a:xfrm>
            <a:off x="14668465" y="1720313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375" name="Import data into software"/>
          <p:cNvSpPr/>
          <p:nvPr/>
        </p:nvSpPr>
        <p:spPr>
          <a:xfrm>
            <a:off x="10386545" y="957418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376" name="Form Hypothesis"/>
          <p:cNvSpPr/>
          <p:nvPr/>
        </p:nvSpPr>
        <p:spPr>
          <a:xfrm>
            <a:off x="2328394" y="6022393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Form Hypothesis</a:t>
            </a:r>
          </a:p>
        </p:txBody>
      </p:sp>
      <p:sp>
        <p:nvSpPr>
          <p:cNvPr id="377" name="Design Experiment"/>
          <p:cNvSpPr/>
          <p:nvPr/>
        </p:nvSpPr>
        <p:spPr>
          <a:xfrm>
            <a:off x="3287208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Design Experiment</a:t>
            </a:r>
          </a:p>
        </p:txBody>
      </p:sp>
      <p:sp>
        <p:nvSpPr>
          <p:cNvPr id="378" name="Collect…"/>
          <p:cNvSpPr/>
          <p:nvPr/>
        </p:nvSpPr>
        <p:spPr>
          <a:xfrm>
            <a:off x="6098273" y="1720313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379" name="Explore or Test"/>
          <p:cNvSpPr/>
          <p:nvPr/>
        </p:nvSpPr>
        <p:spPr>
          <a:xfrm>
            <a:off x="17573285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Explore or Test</a:t>
            </a:r>
          </a:p>
        </p:txBody>
      </p:sp>
      <p:sp>
        <p:nvSpPr>
          <p:cNvPr id="380" name="Communicate Results"/>
          <p:cNvSpPr/>
          <p:nvPr/>
        </p:nvSpPr>
        <p:spPr>
          <a:xfrm>
            <a:off x="10577403" y="11087368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/>
              <a:t>Communicate</a:t>
            </a:r>
            <a:r>
              <a:t> Results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Line"/>
          <p:cNvSpPr/>
          <p:nvPr/>
        </p:nvSpPr>
        <p:spPr>
          <a:xfrm>
            <a:off x="4002412" y="7501254"/>
            <a:ext cx="94898" cy="397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6018" y="18321"/>
                  <a:pt x="11436" y="14951"/>
                  <a:pt x="7890" y="11515"/>
                </a:cubicBezTo>
                <a:cubicBezTo>
                  <a:pt x="3985" y="7733"/>
                  <a:pt x="1347" y="3882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3" name="Line"/>
          <p:cNvSpPr/>
          <p:nvPr/>
        </p:nvSpPr>
        <p:spPr>
          <a:xfrm>
            <a:off x="6712274" y="11100315"/>
            <a:ext cx="517223" cy="300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7156" y="17637"/>
                  <a:pt x="12779" y="13453"/>
                  <a:pt x="8476" y="9053"/>
                </a:cubicBezTo>
                <a:cubicBezTo>
                  <a:pt x="5617" y="6129"/>
                  <a:pt x="2791" y="3111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4" name="Line"/>
          <p:cNvSpPr/>
          <p:nvPr/>
        </p:nvSpPr>
        <p:spPr>
          <a:xfrm>
            <a:off x="10201922" y="12369486"/>
            <a:ext cx="634376" cy="90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290" y="19668"/>
                  <a:pt x="14987" y="17115"/>
                  <a:pt x="11697" y="13945"/>
                </a:cubicBezTo>
                <a:cubicBezTo>
                  <a:pt x="7778" y="10169"/>
                  <a:pt x="3877" y="5518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5" name="Line"/>
          <p:cNvSpPr/>
          <p:nvPr/>
        </p:nvSpPr>
        <p:spPr>
          <a:xfrm>
            <a:off x="13725042" y="12352938"/>
            <a:ext cx="494887" cy="83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153" y="5268"/>
                  <a:pt x="14671" y="9686"/>
                  <a:pt x="11163" y="13243"/>
                </a:cubicBezTo>
                <a:cubicBezTo>
                  <a:pt x="7464" y="16993"/>
                  <a:pt x="3740" y="19781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6" name="Line"/>
          <p:cNvSpPr/>
          <p:nvPr/>
        </p:nvSpPr>
        <p:spPr>
          <a:xfrm>
            <a:off x="4045417" y="5554995"/>
            <a:ext cx="125505" cy="470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663" y="19552"/>
                  <a:pt x="3377" y="17508"/>
                  <a:pt x="5142" y="15466"/>
                </a:cubicBezTo>
                <a:cubicBezTo>
                  <a:pt x="7271" y="13005"/>
                  <a:pt x="9475" y="10547"/>
                  <a:pt x="11987" y="8112"/>
                </a:cubicBezTo>
                <a:cubicBezTo>
                  <a:pt x="14808" y="5376"/>
                  <a:pt x="18014" y="2671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7" name="Line"/>
          <p:cNvSpPr/>
          <p:nvPr/>
        </p:nvSpPr>
        <p:spPr>
          <a:xfrm>
            <a:off x="4961314" y="3712284"/>
            <a:ext cx="364374" cy="414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04" y="19873"/>
                  <a:pt x="3039" y="18166"/>
                  <a:pt x="4603" y="16480"/>
                </a:cubicBezTo>
                <a:cubicBezTo>
                  <a:pt x="9937" y="10730"/>
                  <a:pt x="15611" y="522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8" name="Line"/>
          <p:cNvSpPr/>
          <p:nvPr/>
        </p:nvSpPr>
        <p:spPr>
          <a:xfrm>
            <a:off x="10174664" y="1265103"/>
            <a:ext cx="497873" cy="76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56" y="16674"/>
                  <a:pt x="8323" y="12182"/>
                  <a:pt x="12502" y="8127"/>
                </a:cubicBezTo>
                <a:cubicBezTo>
                  <a:pt x="15529" y="5188"/>
                  <a:pt x="18562" y="247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9" name="Line"/>
          <p:cNvSpPr/>
          <p:nvPr/>
        </p:nvSpPr>
        <p:spPr>
          <a:xfrm>
            <a:off x="13568737" y="1262694"/>
            <a:ext cx="463755" cy="48546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18947187" y="3596985"/>
            <a:ext cx="380957" cy="41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707" y="2100"/>
                  <a:pt x="5316" y="4304"/>
                  <a:pt x="7822" y="6606"/>
                </a:cubicBezTo>
                <a:cubicBezTo>
                  <a:pt x="12865" y="11238"/>
                  <a:pt x="17474" y="16254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1" name="Line"/>
          <p:cNvSpPr/>
          <p:nvPr/>
        </p:nvSpPr>
        <p:spPr>
          <a:xfrm>
            <a:off x="20156862" y="5381959"/>
            <a:ext cx="153262" cy="494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33" y="2699"/>
                  <a:pt x="6325" y="5438"/>
                  <a:pt x="8967" y="8210"/>
                </a:cubicBezTo>
                <a:cubicBezTo>
                  <a:pt x="11213" y="10565"/>
                  <a:pt x="13205" y="12943"/>
                  <a:pt x="15373" y="15306"/>
                </a:cubicBezTo>
                <a:cubicBezTo>
                  <a:pt x="17309" y="17417"/>
                  <a:pt x="19386" y="1951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>
            <a:off x="20327159" y="7303830"/>
            <a:ext cx="86204" cy="472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88" y="2896"/>
                  <a:pt x="17071" y="5783"/>
                  <a:pt x="14350" y="8662"/>
                </a:cubicBezTo>
                <a:cubicBezTo>
                  <a:pt x="10252" y="12999"/>
                  <a:pt x="5467" y="17314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3" name="Line"/>
          <p:cNvSpPr/>
          <p:nvPr/>
        </p:nvSpPr>
        <p:spPr>
          <a:xfrm>
            <a:off x="19428274" y="9143013"/>
            <a:ext cx="302464" cy="431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135" y="3128"/>
                  <a:pt x="16478" y="6180"/>
                  <a:pt x="13637" y="9147"/>
                </a:cubicBezTo>
                <a:cubicBezTo>
                  <a:pt x="9472" y="13496"/>
                  <a:pt x="4917" y="17656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4" name="Line"/>
          <p:cNvSpPr/>
          <p:nvPr/>
        </p:nvSpPr>
        <p:spPr>
          <a:xfrm>
            <a:off x="7197680" y="2104952"/>
            <a:ext cx="461646" cy="236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044" y="19387"/>
                  <a:pt x="4099" y="17212"/>
                  <a:pt x="6165" y="15075"/>
                </a:cubicBezTo>
                <a:cubicBezTo>
                  <a:pt x="11249" y="9815"/>
                  <a:pt x="16395" y="478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5" name="Line"/>
          <p:cNvSpPr/>
          <p:nvPr/>
        </p:nvSpPr>
        <p:spPr>
          <a:xfrm>
            <a:off x="16573943" y="2034219"/>
            <a:ext cx="453454" cy="21828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6" name="Line"/>
          <p:cNvSpPr/>
          <p:nvPr/>
        </p:nvSpPr>
        <p:spPr>
          <a:xfrm>
            <a:off x="17091758" y="10916548"/>
            <a:ext cx="850189" cy="51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624" y="3144"/>
                  <a:pt x="15629" y="6237"/>
                  <a:pt x="12615" y="9278"/>
                </a:cubicBezTo>
                <a:cubicBezTo>
                  <a:pt x="8446" y="13485"/>
                  <a:pt x="4240" y="17592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Line"/>
          <p:cNvSpPr/>
          <p:nvPr/>
        </p:nvSpPr>
        <p:spPr>
          <a:xfrm>
            <a:off x="4762849" y="9315481"/>
            <a:ext cx="291774" cy="390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444" y="19031"/>
                  <a:pt x="15423" y="16370"/>
                  <a:pt x="12544" y="13624"/>
                </a:cubicBezTo>
                <a:cubicBezTo>
                  <a:pt x="7991" y="9280"/>
                  <a:pt x="3802" y="4730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8" name="Deploy app or publish paper"/>
          <p:cNvSpPr/>
          <p:nvPr/>
        </p:nvSpPr>
        <p:spPr>
          <a:xfrm>
            <a:off x="3287208" y="7878372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399" name="Build app or write paper"/>
          <p:cNvSpPr/>
          <p:nvPr/>
        </p:nvSpPr>
        <p:spPr>
          <a:xfrm>
            <a:off x="4959173" y="9657934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400" name="Write code to apply a modeling algorithm."/>
          <p:cNvSpPr/>
          <p:nvPr/>
        </p:nvSpPr>
        <p:spPr>
          <a:xfrm>
            <a:off x="18401079" y="7878372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401" name="Transform the data. Do feature engineering."/>
          <p:cNvSpPr/>
          <p:nvPr/>
        </p:nvSpPr>
        <p:spPr>
          <a:xfrm>
            <a:off x="18401079" y="4114888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402" name="Visualize the data and/or results"/>
          <p:cNvSpPr/>
          <p:nvPr/>
        </p:nvSpPr>
        <p:spPr>
          <a:xfrm>
            <a:off x="14181618" y="11183496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403" name="Tidy data into useable form"/>
          <p:cNvSpPr/>
          <p:nvPr/>
        </p:nvSpPr>
        <p:spPr>
          <a:xfrm>
            <a:off x="10801350" y="427606"/>
            <a:ext cx="2781300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404" name="Import data into software"/>
          <p:cNvSpPr/>
          <p:nvPr/>
        </p:nvSpPr>
        <p:spPr>
          <a:xfrm>
            <a:off x="7421081" y="763703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405" name="Form Hypothesis"/>
          <p:cNvSpPr/>
          <p:nvPr/>
        </p:nvSpPr>
        <p:spPr>
          <a:xfrm>
            <a:off x="2328394" y="6022393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Form Hypothesis</a:t>
            </a:r>
          </a:p>
        </p:txBody>
      </p:sp>
      <p:sp>
        <p:nvSpPr>
          <p:cNvPr id="406" name="Design Experiment"/>
          <p:cNvSpPr/>
          <p:nvPr/>
        </p:nvSpPr>
        <p:spPr>
          <a:xfrm>
            <a:off x="3286740" y="4114671"/>
            <a:ext cx="2782236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Design Experiment</a:t>
            </a:r>
          </a:p>
        </p:txBody>
      </p:sp>
      <p:sp>
        <p:nvSpPr>
          <p:cNvPr id="407" name="Collect…"/>
          <p:cNvSpPr/>
          <p:nvPr/>
        </p:nvSpPr>
        <p:spPr>
          <a:xfrm>
            <a:off x="4958705" y="232124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408" name="Explore or Test"/>
          <p:cNvSpPr/>
          <p:nvPr/>
        </p:nvSpPr>
        <p:spPr>
          <a:xfrm>
            <a:off x="16635438" y="232124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Explore or Test</a:t>
            </a:r>
          </a:p>
        </p:txBody>
      </p:sp>
      <p:sp>
        <p:nvSpPr>
          <p:cNvPr id="409" name="Communicate Results"/>
          <p:cNvSpPr/>
          <p:nvPr/>
        </p:nvSpPr>
        <p:spPr>
          <a:xfrm>
            <a:off x="7208047" y="1118327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3400"/>
              <a:t>Communicate</a:t>
            </a:r>
            <a:r>
              <a:t> Results</a:t>
            </a:r>
          </a:p>
        </p:txBody>
      </p:sp>
      <p:sp>
        <p:nvSpPr>
          <p:cNvPr id="410" name="Munge data"/>
          <p:cNvSpPr/>
          <p:nvPr/>
        </p:nvSpPr>
        <p:spPr>
          <a:xfrm>
            <a:off x="19466190" y="6022610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1" name="Munge data"/>
          <p:cNvSpPr/>
          <p:nvPr/>
        </p:nvSpPr>
        <p:spPr>
          <a:xfrm>
            <a:off x="16635907" y="9657934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2" name="Munge data"/>
          <p:cNvSpPr/>
          <p:nvPr/>
        </p:nvSpPr>
        <p:spPr>
          <a:xfrm>
            <a:off x="10801350" y="11737776"/>
            <a:ext cx="2781300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3" name="Munge data"/>
          <p:cNvSpPr/>
          <p:nvPr/>
        </p:nvSpPr>
        <p:spPr>
          <a:xfrm>
            <a:off x="14181618" y="763703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Tidy data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417" name="Tidy functions all expect and return the same data structure, known as tidy data:…"/>
          <p:cNvSpPr txBox="1"/>
          <p:nvPr/>
        </p:nvSpPr>
        <p:spPr>
          <a:xfrm>
            <a:off x="5110508" y="3514476"/>
            <a:ext cx="14197749" cy="752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all expect and return the same data structure, known as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 data</a:t>
            </a:r>
            <a:r>
              <a:t>:</a:t>
            </a:r>
          </a:p>
          <a:p>
            <a:pPr marL="838200" indent="-8382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data frame</a:t>
            </a:r>
            <a:r>
              <a:t> that contains </a:t>
            </a:r>
          </a:p>
          <a:p>
            <a:pPr marL="838200" indent="-8382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variables</a:t>
            </a:r>
            <a:r>
              <a:t> in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columns</a:t>
            </a:r>
            <a:r>
              <a:t> and </a:t>
            </a:r>
          </a:p>
          <a:p>
            <a:pPr marL="838200" indent="-8382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90B2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cases</a:t>
            </a:r>
            <a:r>
              <a:t> in the </a:t>
            </a:r>
            <a:r>
              <a:rPr b="1">
                <a:solidFill>
                  <a:srgbClr val="91B47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rows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&quot;Tidy data sets are all alike; but every messy data set is messy in its own way.&quot;…"/>
          <p:cNvSpPr txBox="1"/>
          <p:nvPr/>
        </p:nvSpPr>
        <p:spPr>
          <a:xfrm>
            <a:off x="2376357" y="3155949"/>
            <a:ext cx="19631286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"Tidy data sets are all alike; but every messy data set is messy in its own way."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Hadley Wickham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idyr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tidyr</a:t>
            </a:r>
          </a:p>
        </p:txBody>
      </p:sp>
      <p:pic>
        <p:nvPicPr>
          <p:cNvPr id="4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803" y="4000500"/>
            <a:ext cx="4929390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27" name="tid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tidyr</a:t>
            </a:r>
          </a:p>
        </p:txBody>
      </p:sp>
      <p:sp>
        <p:nvSpPr>
          <p:cNvPr id="428" name="A package that reshapes the layout of tabular data.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package that reshapes the layout of tabular data.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&quot;Data are not just numbers,…"/>
          <p:cNvSpPr txBox="1"/>
          <p:nvPr/>
        </p:nvSpPr>
        <p:spPr>
          <a:xfrm>
            <a:off x="2833687" y="3949699"/>
            <a:ext cx="1871662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"Data are not just numbers,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they are numbers with a context."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George Cobb and David Moore (1997)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ath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dirty="0"/>
              <a:t>()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433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35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436" name="Shape"/>
          <p:cNvSpPr/>
          <p:nvPr/>
        </p:nvSpPr>
        <p:spPr>
          <a:xfrm>
            <a:off x="5770422" y="5209560"/>
            <a:ext cx="3608113" cy="408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18"/>
                </a:moveTo>
                <a:lnTo>
                  <a:pt x="21582" y="0"/>
                </a:lnTo>
                <a:lnTo>
                  <a:pt x="21600" y="21600"/>
                </a:lnTo>
                <a:lnTo>
                  <a:pt x="13" y="14273"/>
                </a:lnTo>
                <a:lnTo>
                  <a:pt x="0" y="571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7" name="Rectangle"/>
          <p:cNvSpPr/>
          <p:nvPr/>
        </p:nvSpPr>
        <p:spPr>
          <a:xfrm>
            <a:off x="5787652" y="6282815"/>
            <a:ext cx="3561004" cy="1616270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38" name="Screen Shot 2017-07-20 at 2.04.21 PM.png" descr="Screen Shot 2017-07-20 at 2.04.21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592" y="5253202"/>
            <a:ext cx="10826399" cy="403212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1" name="What are the variables in case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cases?</a:t>
            </a:r>
          </a:p>
        </p:txBody>
      </p:sp>
      <p:graphicFrame>
        <p:nvGraphicFramePr>
          <p:cNvPr id="442" name="Table"/>
          <p:cNvGraphicFramePr/>
          <p:nvPr/>
        </p:nvGraphicFramePr>
        <p:xfrm>
          <a:off x="8634276" y="516117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5" name="What are the variables in case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cases?</a:t>
            </a:r>
          </a:p>
        </p:txBody>
      </p:sp>
      <p:graphicFrame>
        <p:nvGraphicFramePr>
          <p:cNvPr id="446" name="Table"/>
          <p:cNvGraphicFramePr/>
          <p:nvPr/>
        </p:nvGraphicFramePr>
        <p:xfrm>
          <a:off x="8634276" y="516117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50" name="Group"/>
          <p:cNvGrpSpPr/>
          <p:nvPr/>
        </p:nvGrpSpPr>
        <p:grpSpPr>
          <a:xfrm>
            <a:off x="8632404" y="5168534"/>
            <a:ext cx="5745811" cy="5452786"/>
            <a:chOff x="629680" y="387028"/>
            <a:chExt cx="5745810" cy="5452785"/>
          </a:xfrm>
        </p:grpSpPr>
        <p:sp>
          <p:nvSpPr>
            <p:cNvPr id="447" name="Rectangle"/>
            <p:cNvSpPr/>
            <p:nvPr/>
          </p:nvSpPr>
          <p:spPr>
            <a:xfrm>
              <a:off x="629680" y="387028"/>
              <a:ext cx="1933382" cy="404599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8" name="Line"/>
            <p:cNvSpPr/>
            <p:nvPr/>
          </p:nvSpPr>
          <p:spPr>
            <a:xfrm flipV="1">
              <a:off x="1640705" y="924503"/>
              <a:ext cx="2" cy="3282389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" name="Country"/>
            <p:cNvSpPr txBox="1"/>
            <p:nvPr/>
          </p:nvSpPr>
          <p:spPr>
            <a:xfrm>
              <a:off x="2908900" y="4441103"/>
              <a:ext cx="3466592" cy="139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Country</a:t>
              </a:r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0565784" y="5144098"/>
            <a:ext cx="5811212" cy="6264325"/>
            <a:chOff x="0" y="100258"/>
            <a:chExt cx="5811210" cy="6264323"/>
          </a:xfrm>
        </p:grpSpPr>
        <p:sp>
          <p:nvSpPr>
            <p:cNvPr id="451" name="Rectangle"/>
            <p:cNvSpPr/>
            <p:nvPr/>
          </p:nvSpPr>
          <p:spPr>
            <a:xfrm>
              <a:off x="0" y="100258"/>
              <a:ext cx="5811211" cy="1029678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2" name="Line"/>
            <p:cNvSpPr/>
            <p:nvPr/>
          </p:nvSpPr>
          <p:spPr>
            <a:xfrm>
              <a:off x="248602" y="650180"/>
              <a:ext cx="5301377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3" name="Year"/>
            <p:cNvSpPr txBox="1"/>
            <p:nvPr/>
          </p:nvSpPr>
          <p:spPr>
            <a:xfrm>
              <a:off x="337896" y="5098905"/>
              <a:ext cx="2425701" cy="1265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10553084" y="6148740"/>
            <a:ext cx="5812139" cy="6143016"/>
            <a:chOff x="0" y="0"/>
            <a:chExt cx="5812138" cy="614301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5812139" cy="308094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6" name="Oval"/>
            <p:cNvSpPr/>
            <p:nvPr/>
          </p:nvSpPr>
          <p:spPr>
            <a:xfrm>
              <a:off x="571500" y="438348"/>
              <a:ext cx="4723607" cy="2178845"/>
            </a:xfrm>
            <a:prstGeom prst="ellips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7" name="Line"/>
            <p:cNvSpPr/>
            <p:nvPr/>
          </p:nvSpPr>
          <p:spPr>
            <a:xfrm flipH="1">
              <a:off x="23313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EBEBEB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8" name="Line"/>
            <p:cNvSpPr/>
            <p:nvPr/>
          </p:nvSpPr>
          <p:spPr>
            <a:xfrm flipH="1">
              <a:off x="25980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9" name="Count"/>
            <p:cNvSpPr txBox="1"/>
            <p:nvPr/>
          </p:nvSpPr>
          <p:spPr>
            <a:xfrm>
              <a:off x="350596" y="4744304"/>
              <a:ext cx="3330077" cy="139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Count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1" animBg="1" advAuto="0"/>
      <p:bldP spid="460" grpId="2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463" name="On a sheet of paper, draw how the cases data set would look if it had the same values grouped into three columns: country, year, n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78358">
              <a:spcBef>
                <a:spcPts val="2300"/>
              </a:spcBef>
              <a:buSzTx/>
              <a:buNone/>
              <a:defRPr sz="59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the cases data set would look if it had the same values grouped into three columns: </a:t>
            </a:r>
            <a:r>
              <a:rPr i="1"/>
              <a:t>country</a:t>
            </a:r>
            <a:r>
              <a:t>, </a:t>
            </a:r>
            <a:r>
              <a:rPr i="1"/>
              <a:t>year</a:t>
            </a:r>
            <a:r>
              <a:t>, </a:t>
            </a:r>
            <a:r>
              <a:rPr i="1"/>
              <a:t>n</a:t>
            </a:r>
          </a:p>
        </p:txBody>
      </p:sp>
      <p:pic>
        <p:nvPicPr>
          <p:cNvPr id="46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graphicFrame>
        <p:nvGraphicFramePr>
          <p:cNvPr id="465" name="Table"/>
          <p:cNvGraphicFramePr/>
          <p:nvPr/>
        </p:nvGraphicFramePr>
        <p:xfrm>
          <a:off x="8634276" y="6704465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6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73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4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75" name="Rectangle"/>
          <p:cNvSpPr/>
          <p:nvPr/>
        </p:nvSpPr>
        <p:spPr>
          <a:xfrm>
            <a:off x="15142224" y="3193485"/>
            <a:ext cx="6654091" cy="98894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7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0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81" name="Rectangle"/>
          <p:cNvSpPr/>
          <p:nvPr/>
        </p:nvSpPr>
        <p:spPr>
          <a:xfrm>
            <a:off x="15142224" y="4141261"/>
            <a:ext cx="6654091" cy="90563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8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87" name="Rectangle"/>
          <p:cNvSpPr/>
          <p:nvPr/>
        </p:nvSpPr>
        <p:spPr>
          <a:xfrm>
            <a:off x="15142224" y="5132374"/>
            <a:ext cx="6654091" cy="10345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9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3" name="Rectangle"/>
          <p:cNvSpPr/>
          <p:nvPr/>
        </p:nvSpPr>
        <p:spPr>
          <a:xfrm>
            <a:off x="15142224" y="6085388"/>
            <a:ext cx="6654091" cy="67000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14" y="4571605"/>
            <a:ext cx="18522172" cy="751919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sp>
        <p:nvSpPr>
          <p:cNvPr id="215" name="Rectangle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table1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3335454" y="4782784"/>
            <a:ext cx="3667035" cy="5966679"/>
            <a:chOff x="1459119" y="0"/>
            <a:chExt cx="3667033" cy="5966678"/>
          </a:xfrm>
        </p:grpSpPr>
        <p:sp>
          <p:nvSpPr>
            <p:cNvPr id="217" name="Rectangle"/>
            <p:cNvSpPr/>
            <p:nvPr/>
          </p:nvSpPr>
          <p:spPr>
            <a:xfrm>
              <a:off x="1459119" y="0"/>
              <a:ext cx="3667034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2" name="Group"/>
          <p:cNvGrpSpPr/>
          <p:nvPr/>
        </p:nvGrpSpPr>
        <p:grpSpPr>
          <a:xfrm>
            <a:off x="6990987" y="4782783"/>
            <a:ext cx="4077843" cy="5966680"/>
            <a:chOff x="119623" y="0"/>
            <a:chExt cx="4077842" cy="5966678"/>
          </a:xfrm>
        </p:grpSpPr>
        <p:sp>
          <p:nvSpPr>
            <p:cNvPr id="220" name="Rectangle"/>
            <p:cNvSpPr/>
            <p:nvPr/>
          </p:nvSpPr>
          <p:spPr>
            <a:xfrm>
              <a:off x="119623" y="-1"/>
              <a:ext cx="4077843" cy="596668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1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5" name="Group"/>
          <p:cNvGrpSpPr/>
          <p:nvPr/>
        </p:nvGrpSpPr>
        <p:grpSpPr>
          <a:xfrm>
            <a:off x="10979149" y="4782784"/>
            <a:ext cx="3210657" cy="5966679"/>
            <a:chOff x="1459119" y="0"/>
            <a:chExt cx="3210655" cy="5966678"/>
          </a:xfrm>
        </p:grpSpPr>
        <p:sp>
          <p:nvSpPr>
            <p:cNvPr id="223" name="Rectangle"/>
            <p:cNvSpPr/>
            <p:nvPr/>
          </p:nvSpPr>
          <p:spPr>
            <a:xfrm>
              <a:off x="1459119" y="0"/>
              <a:ext cx="3210657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8" name="Group"/>
          <p:cNvGrpSpPr/>
          <p:nvPr/>
        </p:nvGrpSpPr>
        <p:grpSpPr>
          <a:xfrm>
            <a:off x="14133195" y="4782783"/>
            <a:ext cx="6729425" cy="5966680"/>
            <a:chOff x="858838" y="0"/>
            <a:chExt cx="6729424" cy="5966678"/>
          </a:xfrm>
        </p:grpSpPr>
        <p:sp>
          <p:nvSpPr>
            <p:cNvPr id="226" name="Rectangle"/>
            <p:cNvSpPr/>
            <p:nvPr/>
          </p:nvSpPr>
          <p:spPr>
            <a:xfrm>
              <a:off x="858838" y="-1"/>
              <a:ext cx="6729425" cy="596668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1" animBg="1" advAuto="0"/>
      <p:bldP spid="222" grpId="2" animBg="1" advAuto="0"/>
      <p:bldP spid="225" grpId="3" animBg="1" advAuto="0"/>
      <p:bldP spid="228" grpId="4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9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9" name="Rectangle"/>
          <p:cNvSpPr/>
          <p:nvPr/>
        </p:nvSpPr>
        <p:spPr>
          <a:xfrm>
            <a:off x="15142224" y="7071263"/>
            <a:ext cx="6654091" cy="62018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03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4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05" name="Rectangle"/>
          <p:cNvSpPr/>
          <p:nvPr/>
        </p:nvSpPr>
        <p:spPr>
          <a:xfrm>
            <a:off x="15142224" y="7991415"/>
            <a:ext cx="6654091" cy="52218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0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0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1" name="Rectangle"/>
          <p:cNvSpPr/>
          <p:nvPr/>
        </p:nvSpPr>
        <p:spPr>
          <a:xfrm>
            <a:off x="15142224" y="9010153"/>
            <a:ext cx="665409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1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7" name="Rectangle"/>
          <p:cNvSpPr/>
          <p:nvPr/>
        </p:nvSpPr>
        <p:spPr>
          <a:xfrm>
            <a:off x="15142224" y="9963167"/>
            <a:ext cx="6654091" cy="27916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2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23" name="Rectangle"/>
          <p:cNvSpPr/>
          <p:nvPr/>
        </p:nvSpPr>
        <p:spPr>
          <a:xfrm>
            <a:off x="15142224" y="10916180"/>
            <a:ext cx="6654091" cy="19523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2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32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33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34" name="Rectangle"/>
          <p:cNvSpPr/>
          <p:nvPr/>
        </p:nvSpPr>
        <p:spPr>
          <a:xfrm>
            <a:off x="15271367" y="2206517"/>
            <a:ext cx="6395806" cy="9742073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5" name="Line"/>
          <p:cNvSpPr/>
          <p:nvPr/>
        </p:nvSpPr>
        <p:spPr>
          <a:xfrm flipV="1">
            <a:off x="20567388" y="2558278"/>
            <a:ext cx="2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6" name="Line"/>
          <p:cNvSpPr/>
          <p:nvPr/>
        </p:nvSpPr>
        <p:spPr>
          <a:xfrm flipV="1">
            <a:off x="1846927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7" name="Line"/>
          <p:cNvSpPr/>
          <p:nvPr/>
        </p:nvSpPr>
        <p:spPr>
          <a:xfrm flipV="1">
            <a:off x="1644735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4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43" name="gather()"/>
          <p:cNvSpPr/>
          <p:nvPr/>
        </p:nvSpPr>
        <p:spPr>
          <a:xfrm>
            <a:off x="9910118" y="3074443"/>
            <a:ext cx="5239265" cy="2338815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sz="6000" dirty="0" err="1"/>
              <a:t>pivot_longer</a:t>
            </a:r>
            <a:r>
              <a:rPr sz="6000" dirty="0"/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" grpId="1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4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49" name="Rounded Rectangle"/>
          <p:cNvSpPr/>
          <p:nvPr/>
        </p:nvSpPr>
        <p:spPr>
          <a:xfrm>
            <a:off x="3625796" y="1933101"/>
            <a:ext cx="6378265" cy="4659918"/>
          </a:xfrm>
          <a:prstGeom prst="roundRect">
            <a:avLst>
              <a:gd name="adj" fmla="val 1569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0" name="1"/>
          <p:cNvSpPr txBox="1"/>
          <p:nvPr/>
        </p:nvSpPr>
        <p:spPr>
          <a:xfrm>
            <a:off x="1817650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551" name="2"/>
          <p:cNvSpPr txBox="1"/>
          <p:nvPr/>
        </p:nvSpPr>
        <p:spPr>
          <a:xfrm>
            <a:off x="2016178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5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57" name="key (former column names)"/>
          <p:cNvSpPr txBox="1"/>
          <p:nvPr/>
        </p:nvSpPr>
        <p:spPr>
          <a:xfrm>
            <a:off x="16508637" y="1017308"/>
            <a:ext cx="7587049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US" dirty="0" err="1"/>
              <a:t>names_to</a:t>
            </a:r>
            <a:r>
              <a:rPr lang="en-US" dirty="0"/>
              <a:t> </a:t>
            </a:r>
            <a:r>
              <a:rPr lang="en-US" sz="3443" dirty="0"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former column names</a:t>
            </a:r>
            <a:r>
              <a:rPr lang="en-US" sz="3443" dirty="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3443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31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pic>
        <p:nvPicPr>
          <p:cNvPr id="232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041" y="4572000"/>
            <a:ext cx="16857918" cy="9497419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Rectangle"/>
          <p:cNvSpPr/>
          <p:nvPr/>
        </p:nvSpPr>
        <p:spPr>
          <a:xfrm>
            <a:off x="3723734" y="3431435"/>
            <a:ext cx="16845218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4" name="table2"/>
          <p:cNvSpPr txBox="1"/>
          <p:nvPr/>
        </p:nvSpPr>
        <p:spPr>
          <a:xfrm>
            <a:off x="3913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table2</a:t>
            </a:r>
          </a:p>
        </p:txBody>
      </p:sp>
      <p:grpSp>
        <p:nvGrpSpPr>
          <p:cNvPr id="237" name="Group"/>
          <p:cNvGrpSpPr/>
          <p:nvPr/>
        </p:nvGrpSpPr>
        <p:grpSpPr>
          <a:xfrm>
            <a:off x="3774015" y="4741329"/>
            <a:ext cx="3667035" cy="7969328"/>
            <a:chOff x="1459119" y="0"/>
            <a:chExt cx="3667033" cy="7969326"/>
          </a:xfrm>
        </p:grpSpPr>
        <p:sp>
          <p:nvSpPr>
            <p:cNvPr id="235" name="Rectangle"/>
            <p:cNvSpPr/>
            <p:nvPr/>
          </p:nvSpPr>
          <p:spPr>
            <a:xfrm>
              <a:off x="1459119" y="0"/>
              <a:ext cx="3667034" cy="7969327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" name="Line"/>
            <p:cNvSpPr/>
            <p:nvPr/>
          </p:nvSpPr>
          <p:spPr>
            <a:xfrm flipV="1">
              <a:off x="2671969" y="656102"/>
              <a:ext cx="1" cy="713969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7369075" y="4782783"/>
            <a:ext cx="2347239" cy="7969328"/>
            <a:chOff x="804703" y="0"/>
            <a:chExt cx="2347238" cy="7969326"/>
          </a:xfrm>
        </p:grpSpPr>
        <p:sp>
          <p:nvSpPr>
            <p:cNvPr id="238" name="Rectangle"/>
            <p:cNvSpPr/>
            <p:nvPr/>
          </p:nvSpPr>
          <p:spPr>
            <a:xfrm>
              <a:off x="804703" y="-1"/>
              <a:ext cx="2347240" cy="7969328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" name="Line"/>
            <p:cNvSpPr/>
            <p:nvPr/>
          </p:nvSpPr>
          <p:spPr>
            <a:xfrm flipV="1">
              <a:off x="2671969" y="656102"/>
              <a:ext cx="1" cy="713969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46" name="Group"/>
          <p:cNvGrpSpPr/>
          <p:nvPr/>
        </p:nvGrpSpPr>
        <p:grpSpPr>
          <a:xfrm>
            <a:off x="13836719" y="6202546"/>
            <a:ext cx="3347575" cy="5870562"/>
            <a:chOff x="168275" y="0"/>
            <a:chExt cx="3347573" cy="5870560"/>
          </a:xfrm>
        </p:grpSpPr>
        <p:sp>
          <p:nvSpPr>
            <p:cNvPr id="241" name="Rectangle"/>
            <p:cNvSpPr/>
            <p:nvPr/>
          </p:nvSpPr>
          <p:spPr>
            <a:xfrm>
              <a:off x="168275" y="0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" name="Rectangle"/>
            <p:cNvSpPr/>
            <p:nvPr/>
          </p:nvSpPr>
          <p:spPr>
            <a:xfrm>
              <a:off x="168275" y="1294405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" name="Rectangle"/>
            <p:cNvSpPr/>
            <p:nvPr/>
          </p:nvSpPr>
          <p:spPr>
            <a:xfrm>
              <a:off x="168275" y="2538010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" name="Rectangle"/>
            <p:cNvSpPr/>
            <p:nvPr/>
          </p:nvSpPr>
          <p:spPr>
            <a:xfrm>
              <a:off x="168275" y="3870515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" name="Rectangle"/>
            <p:cNvSpPr/>
            <p:nvPr/>
          </p:nvSpPr>
          <p:spPr>
            <a:xfrm>
              <a:off x="168275" y="5203021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13826402" y="5577343"/>
            <a:ext cx="3347575" cy="7836547"/>
            <a:chOff x="0" y="0"/>
            <a:chExt cx="3347573" cy="7836545"/>
          </a:xfrm>
        </p:grpSpPr>
        <p:grpSp>
          <p:nvGrpSpPr>
            <p:cNvPr id="252" name="Group"/>
            <p:cNvGrpSpPr/>
            <p:nvPr/>
          </p:nvGrpSpPr>
          <p:grpSpPr>
            <a:xfrm>
              <a:off x="0" y="1267544"/>
              <a:ext cx="3347574" cy="5895961"/>
              <a:chOff x="168275" y="0"/>
              <a:chExt cx="3347573" cy="5895960"/>
            </a:xfrm>
          </p:grpSpPr>
          <p:sp>
            <p:nvSpPr>
              <p:cNvPr id="247" name="Rectangle"/>
              <p:cNvSpPr/>
              <p:nvPr/>
            </p:nvSpPr>
            <p:spPr>
              <a:xfrm>
                <a:off x="168275" y="0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8" name="Rectangle"/>
              <p:cNvSpPr/>
              <p:nvPr/>
            </p:nvSpPr>
            <p:spPr>
              <a:xfrm>
                <a:off x="168275" y="1294405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9" name="Rectangle"/>
              <p:cNvSpPr/>
              <p:nvPr/>
            </p:nvSpPr>
            <p:spPr>
              <a:xfrm>
                <a:off x="168275" y="2563410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0" name="Rectangle"/>
              <p:cNvSpPr/>
              <p:nvPr/>
            </p:nvSpPr>
            <p:spPr>
              <a:xfrm>
                <a:off x="168275" y="3895915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1" name="Rectangle"/>
              <p:cNvSpPr/>
              <p:nvPr/>
            </p:nvSpPr>
            <p:spPr>
              <a:xfrm>
                <a:off x="168275" y="5228421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253" name="Line"/>
            <p:cNvSpPr/>
            <p:nvPr/>
          </p:nvSpPr>
          <p:spPr>
            <a:xfrm rot="25005" flipH="1">
              <a:off x="2359014" y="1791"/>
              <a:ext cx="521112" cy="7832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5" h="21600" extrusionOk="0">
                  <a:moveTo>
                    <a:pt x="2029" y="0"/>
                  </a:moveTo>
                  <a:cubicBezTo>
                    <a:pt x="-1833" y="1146"/>
                    <a:pt x="103" y="2356"/>
                    <a:pt x="7477" y="3405"/>
                  </a:cubicBezTo>
                  <a:cubicBezTo>
                    <a:pt x="10353" y="3814"/>
                    <a:pt x="14017" y="4190"/>
                    <a:pt x="18357" y="4522"/>
                  </a:cubicBezTo>
                  <a:cubicBezTo>
                    <a:pt x="7158" y="4754"/>
                    <a:pt x="-269" y="5535"/>
                    <a:pt x="593" y="6390"/>
                  </a:cubicBezTo>
                  <a:cubicBezTo>
                    <a:pt x="1379" y="7170"/>
                    <a:pt x="8974" y="7821"/>
                    <a:pt x="19325" y="7996"/>
                  </a:cubicBezTo>
                  <a:cubicBezTo>
                    <a:pt x="7965" y="8213"/>
                    <a:pt x="26" y="8967"/>
                    <a:pt x="0" y="9832"/>
                  </a:cubicBezTo>
                  <a:cubicBezTo>
                    <a:pt x="-26" y="10699"/>
                    <a:pt x="7923" y="11458"/>
                    <a:pt x="19325" y="11677"/>
                  </a:cubicBezTo>
                  <a:cubicBezTo>
                    <a:pt x="8190" y="11886"/>
                    <a:pt x="405" y="12625"/>
                    <a:pt x="422" y="13471"/>
                  </a:cubicBezTo>
                  <a:cubicBezTo>
                    <a:pt x="440" y="14321"/>
                    <a:pt x="8314" y="15060"/>
                    <a:pt x="19515" y="15264"/>
                  </a:cubicBezTo>
                  <a:cubicBezTo>
                    <a:pt x="7993" y="15467"/>
                    <a:pt x="-98" y="16229"/>
                    <a:pt x="7" y="17102"/>
                  </a:cubicBezTo>
                  <a:cubicBezTo>
                    <a:pt x="110" y="17955"/>
                    <a:pt x="8055" y="18694"/>
                    <a:pt x="19308" y="18898"/>
                  </a:cubicBezTo>
                  <a:cubicBezTo>
                    <a:pt x="15469" y="18968"/>
                    <a:pt x="11924" y="19107"/>
                    <a:pt x="8983" y="19302"/>
                  </a:cubicBezTo>
                  <a:cubicBezTo>
                    <a:pt x="194" y="19883"/>
                    <a:pt x="-2085" y="20831"/>
                    <a:pt x="3456" y="21600"/>
                  </a:cubicBezTo>
                </a:path>
              </a:pathLst>
            </a:cu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55" name="Line"/>
          <p:cNvSpPr/>
          <p:nvPr/>
        </p:nvSpPr>
        <p:spPr>
          <a:xfrm rot="25005">
            <a:off x="15189863" y="5559759"/>
            <a:ext cx="569685" cy="7168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16" h="21600" extrusionOk="0">
                <a:moveTo>
                  <a:pt x="2169" y="0"/>
                </a:moveTo>
                <a:cubicBezTo>
                  <a:pt x="-1784" y="763"/>
                  <a:pt x="-252" y="1655"/>
                  <a:pt x="6092" y="2285"/>
                </a:cubicBezTo>
                <a:cubicBezTo>
                  <a:pt x="9402" y="2613"/>
                  <a:pt x="13831" y="2843"/>
                  <a:pt x="18740" y="2940"/>
                </a:cubicBezTo>
                <a:cubicBezTo>
                  <a:pt x="8338" y="3194"/>
                  <a:pt x="1440" y="4047"/>
                  <a:pt x="2240" y="4981"/>
                </a:cubicBezTo>
                <a:cubicBezTo>
                  <a:pt x="2970" y="5833"/>
                  <a:pt x="10025" y="6544"/>
                  <a:pt x="19639" y="6735"/>
                </a:cubicBezTo>
                <a:cubicBezTo>
                  <a:pt x="9088" y="6973"/>
                  <a:pt x="1713" y="7797"/>
                  <a:pt x="1689" y="8741"/>
                </a:cubicBezTo>
                <a:cubicBezTo>
                  <a:pt x="1665" y="9689"/>
                  <a:pt x="9049" y="10519"/>
                  <a:pt x="19639" y="10757"/>
                </a:cubicBezTo>
                <a:cubicBezTo>
                  <a:pt x="9297" y="10986"/>
                  <a:pt x="2065" y="11793"/>
                  <a:pt x="2082" y="12718"/>
                </a:cubicBezTo>
                <a:cubicBezTo>
                  <a:pt x="2098" y="13646"/>
                  <a:pt x="9412" y="14454"/>
                  <a:pt x="19816" y="14677"/>
                </a:cubicBezTo>
                <a:cubicBezTo>
                  <a:pt x="9114" y="14899"/>
                  <a:pt x="1599" y="15732"/>
                  <a:pt x="1696" y="16685"/>
                </a:cubicBezTo>
                <a:cubicBezTo>
                  <a:pt x="1792" y="17617"/>
                  <a:pt x="9172" y="18425"/>
                  <a:pt x="19624" y="18648"/>
                </a:cubicBezTo>
                <a:cubicBezTo>
                  <a:pt x="16058" y="18725"/>
                  <a:pt x="12765" y="18876"/>
                  <a:pt x="10033" y="19089"/>
                </a:cubicBezTo>
                <a:cubicBezTo>
                  <a:pt x="1870" y="19724"/>
                  <a:pt x="-247" y="20760"/>
                  <a:pt x="4899" y="21600"/>
                </a:cubicBezTo>
              </a:path>
            </a:pathLst>
          </a:cu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1" animBg="1" advAuto="0"/>
      <p:bldP spid="240" grpId="2" animBg="1" advAuto="0"/>
      <p:bldP spid="246" grpId="4" animBg="1" advAuto="0"/>
      <p:bldP spid="254" grpId="5" animBg="1" advAuto="0"/>
      <p:bldP spid="255" grpId="3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6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6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63" name="key"/>
          <p:cNvSpPr txBox="1"/>
          <p:nvPr/>
        </p:nvSpPr>
        <p:spPr>
          <a:xfrm>
            <a:off x="17857649" y="1017308"/>
            <a:ext cx="6472193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 defTabSz="490727">
              <a:spcBef>
                <a:spcPts val="2000"/>
              </a:spcBef>
              <a:defRPr sz="4871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endParaRPr dirty="0">
              <a:solidFill>
                <a:srgbClr val="A6AAA9"/>
              </a:solidFill>
            </a:endParaRPr>
          </a:p>
        </p:txBody>
      </p:sp>
      <p:sp>
        <p:nvSpPr>
          <p:cNvPr id="564" name="value (former cells)"/>
          <p:cNvSpPr txBox="1"/>
          <p:nvPr/>
        </p:nvSpPr>
        <p:spPr>
          <a:xfrm>
            <a:off x="18829165" y="1017308"/>
            <a:ext cx="6472194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 err="1"/>
              <a:t>value</a:t>
            </a:r>
            <a:r>
              <a:rPr lang="en-US" dirty="0" err="1"/>
              <a:t>s_to</a:t>
            </a:r>
            <a:r>
              <a:rPr dirty="0"/>
              <a:t> 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(former cells)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dirty="0"/>
              <a:t>()</a:t>
            </a:r>
          </a:p>
        </p:txBody>
      </p:sp>
      <p:sp>
        <p:nvSpPr>
          <p:cNvPr id="568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9" name="cases %&gt;% gather(key = &quot;year&quot;, value = &quot;n&quot;, 2:4)"/>
          <p:cNvSpPr txBox="1"/>
          <p:nvPr/>
        </p:nvSpPr>
        <p:spPr>
          <a:xfrm>
            <a:off x="2690177" y="3081075"/>
            <a:ext cx="191013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cases </a:t>
            </a:r>
            <a:r>
              <a:rPr dirty="0">
                <a:solidFill>
                  <a:srgbClr val="000000"/>
                </a:solidFill>
              </a:rPr>
              <a:t>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cols = </a:t>
            </a:r>
            <a:r>
              <a:rPr lang="en-US" dirty="0"/>
              <a:t>2:4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/>
              <a:t> </a:t>
            </a:r>
            <a:r>
              <a:rPr lang="en-US" dirty="0" err="1">
                <a:solidFill>
                  <a:srgbClr val="000000"/>
                </a:solidFill>
              </a:rPr>
              <a:t>names_to</a:t>
            </a:r>
            <a:r>
              <a:rPr dirty="0">
                <a:solidFill>
                  <a:srgbClr val="000000"/>
                </a:solidFill>
              </a:rPr>
              <a:t> = </a:t>
            </a:r>
            <a:r>
              <a:rPr dirty="0"/>
              <a:t>"year"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 err="1">
                <a:solidFill>
                  <a:srgbClr val="000000"/>
                </a:solidFill>
              </a:rPr>
              <a:t>value</a:t>
            </a:r>
            <a:r>
              <a:rPr lang="en-US" dirty="0" err="1">
                <a:solidFill>
                  <a:srgbClr val="000000"/>
                </a:solidFill>
              </a:rPr>
              <a:t>s_to</a:t>
            </a:r>
            <a:r>
              <a:rPr dirty="0">
                <a:solidFill>
                  <a:srgbClr val="000000"/>
                </a:solidFill>
              </a:rPr>
              <a:t> =</a:t>
            </a:r>
            <a:r>
              <a:rPr dirty="0"/>
              <a:t> "n"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70" name="name of the new key column…"/>
          <p:cNvSpPr/>
          <p:nvPr/>
        </p:nvSpPr>
        <p:spPr>
          <a:xfrm>
            <a:off x="12344163" y="3908565"/>
            <a:ext cx="4210015" cy="5232716"/>
          </a:xfrm>
          <a:custGeom>
            <a:avLst/>
            <a:gdLst>
              <a:gd name="connsiteX0" fmla="*/ 21058 w 21600"/>
              <a:gd name="connsiteY0" fmla="*/ 0 h 21600"/>
              <a:gd name="connsiteX1" fmla="*/ 19197 w 21600"/>
              <a:gd name="connsiteY1" fmla="*/ 4236 h 21600"/>
              <a:gd name="connsiteX2" fmla="*/ 2228 w 21600"/>
              <a:gd name="connsiteY2" fmla="*/ 4236 h 21600"/>
              <a:gd name="connsiteX3" fmla="*/ 0 w 21600"/>
              <a:gd name="connsiteY3" fmla="*/ 6059 h 21600"/>
              <a:gd name="connsiteX4" fmla="*/ 0 w 21600"/>
              <a:gd name="connsiteY4" fmla="*/ 19776 h 21600"/>
              <a:gd name="connsiteX5" fmla="*/ 2228 w 21600"/>
              <a:gd name="connsiteY5" fmla="*/ 21600 h 21600"/>
              <a:gd name="connsiteX6" fmla="*/ 19372 w 21600"/>
              <a:gd name="connsiteY6" fmla="*/ 21600 h 21600"/>
              <a:gd name="connsiteX7" fmla="*/ 21600 w 21600"/>
              <a:gd name="connsiteY7" fmla="*/ 19776 h 21600"/>
              <a:gd name="connsiteX8" fmla="*/ 21600 w 21600"/>
              <a:gd name="connsiteY8" fmla="*/ 6059 h 21600"/>
              <a:gd name="connsiteX9" fmla="*/ 20542 w 21600"/>
              <a:gd name="connsiteY9" fmla="*/ 4251 h 21600"/>
              <a:gd name="connsiteX10" fmla="*/ 21058 w 21600"/>
              <a:gd name="connsiteY10" fmla="*/ 0 h 21600"/>
              <a:gd name="connsiteX0" fmla="*/ 21058 w 21600"/>
              <a:gd name="connsiteY0" fmla="*/ 0 h 21600"/>
              <a:gd name="connsiteX1" fmla="*/ 19197 w 21600"/>
              <a:gd name="connsiteY1" fmla="*/ 4236 h 21600"/>
              <a:gd name="connsiteX2" fmla="*/ 2228 w 21600"/>
              <a:gd name="connsiteY2" fmla="*/ 4236 h 21600"/>
              <a:gd name="connsiteX3" fmla="*/ 0 w 21600"/>
              <a:gd name="connsiteY3" fmla="*/ 6059 h 21600"/>
              <a:gd name="connsiteX4" fmla="*/ 0 w 21600"/>
              <a:gd name="connsiteY4" fmla="*/ 19776 h 21600"/>
              <a:gd name="connsiteX5" fmla="*/ 2228 w 21600"/>
              <a:gd name="connsiteY5" fmla="*/ 21600 h 21600"/>
              <a:gd name="connsiteX6" fmla="*/ 19372 w 21600"/>
              <a:gd name="connsiteY6" fmla="*/ 21600 h 21600"/>
              <a:gd name="connsiteX7" fmla="*/ 21600 w 21600"/>
              <a:gd name="connsiteY7" fmla="*/ 19776 h 21600"/>
              <a:gd name="connsiteX8" fmla="*/ 21600 w 21600"/>
              <a:gd name="connsiteY8" fmla="*/ 6059 h 21600"/>
              <a:gd name="connsiteX9" fmla="*/ 20542 w 21600"/>
              <a:gd name="connsiteY9" fmla="*/ 4211 h 21600"/>
              <a:gd name="connsiteX10" fmla="*/ 21058 w 21600"/>
              <a:gd name="connsiteY10" fmla="*/ 0 h 21600"/>
              <a:gd name="connsiteX0" fmla="*/ 13694 w 21600"/>
              <a:gd name="connsiteY0" fmla="*/ 0 h 22082"/>
              <a:gd name="connsiteX1" fmla="*/ 19197 w 21600"/>
              <a:gd name="connsiteY1" fmla="*/ 471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6541 h 22082"/>
              <a:gd name="connsiteX9" fmla="*/ 20542 w 21600"/>
              <a:gd name="connsiteY9" fmla="*/ 4693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9197 w 21600"/>
              <a:gd name="connsiteY1" fmla="*/ 471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4973 h 22082"/>
              <a:gd name="connsiteX9" fmla="*/ 20542 w 21600"/>
              <a:gd name="connsiteY9" fmla="*/ 4693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4973 h 22082"/>
              <a:gd name="connsiteX9" fmla="*/ 20542 w 21600"/>
              <a:gd name="connsiteY9" fmla="*/ 4693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4973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4973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5656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5656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5656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5656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847 w 21649"/>
              <a:gd name="connsiteY9" fmla="*/ 4452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847 w 21649"/>
              <a:gd name="connsiteY9" fmla="*/ 4452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814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7103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7103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98"/>
              <a:gd name="connsiteY0" fmla="*/ 0 h 22082"/>
              <a:gd name="connsiteX1" fmla="*/ 12668 w 21698"/>
              <a:gd name="connsiteY1" fmla="*/ 4678 h 22082"/>
              <a:gd name="connsiteX2" fmla="*/ 2228 w 21698"/>
              <a:gd name="connsiteY2" fmla="*/ 4718 h 22082"/>
              <a:gd name="connsiteX3" fmla="*/ 0 w 21698"/>
              <a:gd name="connsiteY3" fmla="*/ 6541 h 22082"/>
              <a:gd name="connsiteX4" fmla="*/ 0 w 21698"/>
              <a:gd name="connsiteY4" fmla="*/ 20258 h 22082"/>
              <a:gd name="connsiteX5" fmla="*/ 2228 w 21698"/>
              <a:gd name="connsiteY5" fmla="*/ 22082 h 22082"/>
              <a:gd name="connsiteX6" fmla="*/ 19372 w 21698"/>
              <a:gd name="connsiteY6" fmla="*/ 22082 h 22082"/>
              <a:gd name="connsiteX7" fmla="*/ 21600 w 21698"/>
              <a:gd name="connsiteY7" fmla="*/ 20258 h 22082"/>
              <a:gd name="connsiteX8" fmla="*/ 21698 w 21698"/>
              <a:gd name="connsiteY8" fmla="*/ 6781 h 22082"/>
              <a:gd name="connsiteX9" fmla="*/ 14945 w 21698"/>
              <a:gd name="connsiteY9" fmla="*/ 4693 h 22082"/>
              <a:gd name="connsiteX10" fmla="*/ 13694 w 21698"/>
              <a:gd name="connsiteY10" fmla="*/ 0 h 2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698" h="22082" extrusionOk="0">
                <a:moveTo>
                  <a:pt x="13694" y="0"/>
                </a:moveTo>
                <a:lnTo>
                  <a:pt x="12668" y="4678"/>
                </a:lnTo>
                <a:lnTo>
                  <a:pt x="2228" y="4718"/>
                </a:lnTo>
                <a:cubicBezTo>
                  <a:pt x="997" y="4718"/>
                  <a:pt x="0" y="5534"/>
                  <a:pt x="0" y="6541"/>
                </a:cubicBezTo>
                <a:lnTo>
                  <a:pt x="0" y="20258"/>
                </a:lnTo>
                <a:cubicBezTo>
                  <a:pt x="0" y="21265"/>
                  <a:pt x="997" y="22082"/>
                  <a:pt x="2228" y="22082"/>
                </a:cubicBezTo>
                <a:lnTo>
                  <a:pt x="19372" y="22082"/>
                </a:lnTo>
                <a:cubicBezTo>
                  <a:pt x="20603" y="22082"/>
                  <a:pt x="21600" y="21265"/>
                  <a:pt x="21600" y="20258"/>
                </a:cubicBezTo>
                <a:cubicBezTo>
                  <a:pt x="21616" y="15618"/>
                  <a:pt x="21682" y="11421"/>
                  <a:pt x="21698" y="6781"/>
                </a:cubicBezTo>
                <a:cubicBezTo>
                  <a:pt x="21698" y="4502"/>
                  <a:pt x="20759" y="4729"/>
                  <a:pt x="14945" y="4693"/>
                </a:cubicBezTo>
                <a:lnTo>
                  <a:pt x="13694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US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name of the new key column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(a character string)</a:t>
            </a:r>
          </a:p>
        </p:txBody>
      </p:sp>
      <p:sp>
        <p:nvSpPr>
          <p:cNvPr id="571" name="data frame to reshape"/>
          <p:cNvSpPr/>
          <p:nvPr/>
        </p:nvSpPr>
        <p:spPr>
          <a:xfrm>
            <a:off x="2975186" y="4047390"/>
            <a:ext cx="4191001" cy="5093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85" y="0"/>
                </a:moveTo>
                <a:lnTo>
                  <a:pt x="2731" y="4152"/>
                </a:lnTo>
                <a:lnTo>
                  <a:pt x="2228" y="4152"/>
                </a:lnTo>
                <a:cubicBezTo>
                  <a:pt x="997" y="4152"/>
                  <a:pt x="0" y="4972"/>
                  <a:pt x="0" y="5984"/>
                </a:cubicBezTo>
                <a:lnTo>
                  <a:pt x="0" y="19767"/>
                </a:lnTo>
                <a:cubicBezTo>
                  <a:pt x="0" y="20779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79"/>
                  <a:pt x="21600" y="19767"/>
                </a:cubicBezTo>
                <a:lnTo>
                  <a:pt x="21600" y="5984"/>
                </a:lnTo>
                <a:cubicBezTo>
                  <a:pt x="21600" y="4972"/>
                  <a:pt x="20603" y="4152"/>
                  <a:pt x="19372" y="4152"/>
                </a:cubicBezTo>
                <a:lnTo>
                  <a:pt x="4040" y="4152"/>
                </a:lnTo>
                <a:lnTo>
                  <a:pt x="3385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frame to reshape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2" name="name of the new value column…"/>
          <p:cNvSpPr/>
          <p:nvPr/>
        </p:nvSpPr>
        <p:spPr>
          <a:xfrm>
            <a:off x="16869280" y="3909779"/>
            <a:ext cx="4201286" cy="5231502"/>
          </a:xfrm>
          <a:custGeom>
            <a:avLst/>
            <a:gdLst>
              <a:gd name="connsiteX0" fmla="*/ 21600 w 21600"/>
              <a:gd name="connsiteY0" fmla="*/ 0 h 21600"/>
              <a:gd name="connsiteX1" fmla="*/ 17601 w 21600"/>
              <a:gd name="connsiteY1" fmla="*/ 4534 h 21600"/>
              <a:gd name="connsiteX2" fmla="*/ 17053 w 21600"/>
              <a:gd name="connsiteY2" fmla="*/ 4455 h 21600"/>
              <a:gd name="connsiteX3" fmla="*/ 1961 w 21600"/>
              <a:gd name="connsiteY3" fmla="*/ 4455 h 21600"/>
              <a:gd name="connsiteX4" fmla="*/ 0 w 21600"/>
              <a:gd name="connsiteY4" fmla="*/ 6256 h 21600"/>
              <a:gd name="connsiteX5" fmla="*/ 0 w 21600"/>
              <a:gd name="connsiteY5" fmla="*/ 19799 h 21600"/>
              <a:gd name="connsiteX6" fmla="*/ 1961 w 21600"/>
              <a:gd name="connsiteY6" fmla="*/ 21600 h 21600"/>
              <a:gd name="connsiteX7" fmla="*/ 17053 w 21600"/>
              <a:gd name="connsiteY7" fmla="*/ 21600 h 21600"/>
              <a:gd name="connsiteX8" fmla="*/ 19014 w 21600"/>
              <a:gd name="connsiteY8" fmla="*/ 19799 h 21600"/>
              <a:gd name="connsiteX9" fmla="*/ 19014 w 21600"/>
              <a:gd name="connsiteY9" fmla="*/ 6256 h 21600"/>
              <a:gd name="connsiteX10" fmla="*/ 18575 w 21600"/>
              <a:gd name="connsiteY10" fmla="*/ 5131 h 21600"/>
              <a:gd name="connsiteX11" fmla="*/ 21600 w 21600"/>
              <a:gd name="connsiteY11" fmla="*/ 0 h 21600"/>
              <a:gd name="connsiteX0" fmla="*/ 21600 w 21600"/>
              <a:gd name="connsiteY0" fmla="*/ 0 h 21600"/>
              <a:gd name="connsiteX1" fmla="*/ 17601 w 21600"/>
              <a:gd name="connsiteY1" fmla="*/ 4534 h 21600"/>
              <a:gd name="connsiteX2" fmla="*/ 8021 w 21600"/>
              <a:gd name="connsiteY2" fmla="*/ 4415 h 21600"/>
              <a:gd name="connsiteX3" fmla="*/ 1961 w 21600"/>
              <a:gd name="connsiteY3" fmla="*/ 4455 h 21600"/>
              <a:gd name="connsiteX4" fmla="*/ 0 w 21600"/>
              <a:gd name="connsiteY4" fmla="*/ 6256 h 21600"/>
              <a:gd name="connsiteX5" fmla="*/ 0 w 21600"/>
              <a:gd name="connsiteY5" fmla="*/ 19799 h 21600"/>
              <a:gd name="connsiteX6" fmla="*/ 1961 w 21600"/>
              <a:gd name="connsiteY6" fmla="*/ 21600 h 21600"/>
              <a:gd name="connsiteX7" fmla="*/ 17053 w 21600"/>
              <a:gd name="connsiteY7" fmla="*/ 21600 h 21600"/>
              <a:gd name="connsiteX8" fmla="*/ 19014 w 21600"/>
              <a:gd name="connsiteY8" fmla="*/ 19799 h 21600"/>
              <a:gd name="connsiteX9" fmla="*/ 19014 w 21600"/>
              <a:gd name="connsiteY9" fmla="*/ 6256 h 21600"/>
              <a:gd name="connsiteX10" fmla="*/ 18575 w 21600"/>
              <a:gd name="connsiteY10" fmla="*/ 5131 h 21600"/>
              <a:gd name="connsiteX11" fmla="*/ 21600 w 21600"/>
              <a:gd name="connsiteY11" fmla="*/ 0 h 21600"/>
              <a:gd name="connsiteX0" fmla="*/ 21600 w 21600"/>
              <a:gd name="connsiteY0" fmla="*/ 0 h 21600"/>
              <a:gd name="connsiteX1" fmla="*/ 12026 w 21600"/>
              <a:gd name="connsiteY1" fmla="*/ 4455 h 21600"/>
              <a:gd name="connsiteX2" fmla="*/ 8021 w 21600"/>
              <a:gd name="connsiteY2" fmla="*/ 4415 h 21600"/>
              <a:gd name="connsiteX3" fmla="*/ 1961 w 21600"/>
              <a:gd name="connsiteY3" fmla="*/ 4455 h 21600"/>
              <a:gd name="connsiteX4" fmla="*/ 0 w 21600"/>
              <a:gd name="connsiteY4" fmla="*/ 6256 h 21600"/>
              <a:gd name="connsiteX5" fmla="*/ 0 w 21600"/>
              <a:gd name="connsiteY5" fmla="*/ 19799 h 21600"/>
              <a:gd name="connsiteX6" fmla="*/ 1961 w 21600"/>
              <a:gd name="connsiteY6" fmla="*/ 21600 h 21600"/>
              <a:gd name="connsiteX7" fmla="*/ 17053 w 21600"/>
              <a:gd name="connsiteY7" fmla="*/ 21600 h 21600"/>
              <a:gd name="connsiteX8" fmla="*/ 19014 w 21600"/>
              <a:gd name="connsiteY8" fmla="*/ 19799 h 21600"/>
              <a:gd name="connsiteX9" fmla="*/ 19014 w 21600"/>
              <a:gd name="connsiteY9" fmla="*/ 6256 h 21600"/>
              <a:gd name="connsiteX10" fmla="*/ 18575 w 21600"/>
              <a:gd name="connsiteY10" fmla="*/ 5131 h 21600"/>
              <a:gd name="connsiteX11" fmla="*/ 21600 w 21600"/>
              <a:gd name="connsiteY11" fmla="*/ 0 h 21600"/>
              <a:gd name="connsiteX0" fmla="*/ 11445 w 19014"/>
              <a:gd name="connsiteY0" fmla="*/ 0 h 21798"/>
              <a:gd name="connsiteX1" fmla="*/ 12026 w 19014"/>
              <a:gd name="connsiteY1" fmla="*/ 4653 h 21798"/>
              <a:gd name="connsiteX2" fmla="*/ 8021 w 19014"/>
              <a:gd name="connsiteY2" fmla="*/ 4613 h 21798"/>
              <a:gd name="connsiteX3" fmla="*/ 1961 w 19014"/>
              <a:gd name="connsiteY3" fmla="*/ 4653 h 21798"/>
              <a:gd name="connsiteX4" fmla="*/ 0 w 19014"/>
              <a:gd name="connsiteY4" fmla="*/ 6454 h 21798"/>
              <a:gd name="connsiteX5" fmla="*/ 0 w 19014"/>
              <a:gd name="connsiteY5" fmla="*/ 19997 h 21798"/>
              <a:gd name="connsiteX6" fmla="*/ 1961 w 19014"/>
              <a:gd name="connsiteY6" fmla="*/ 21798 h 21798"/>
              <a:gd name="connsiteX7" fmla="*/ 17053 w 19014"/>
              <a:gd name="connsiteY7" fmla="*/ 21798 h 21798"/>
              <a:gd name="connsiteX8" fmla="*/ 19014 w 19014"/>
              <a:gd name="connsiteY8" fmla="*/ 19997 h 21798"/>
              <a:gd name="connsiteX9" fmla="*/ 19014 w 19014"/>
              <a:gd name="connsiteY9" fmla="*/ 6454 h 21798"/>
              <a:gd name="connsiteX10" fmla="*/ 18575 w 19014"/>
              <a:gd name="connsiteY10" fmla="*/ 5329 h 21798"/>
              <a:gd name="connsiteX11" fmla="*/ 11445 w 19014"/>
              <a:gd name="connsiteY11" fmla="*/ 0 h 21798"/>
              <a:gd name="connsiteX0" fmla="*/ 11445 w 19047"/>
              <a:gd name="connsiteY0" fmla="*/ 0 h 21798"/>
              <a:gd name="connsiteX1" fmla="*/ 12026 w 19047"/>
              <a:gd name="connsiteY1" fmla="*/ 4653 h 21798"/>
              <a:gd name="connsiteX2" fmla="*/ 8021 w 19047"/>
              <a:gd name="connsiteY2" fmla="*/ 4613 h 21798"/>
              <a:gd name="connsiteX3" fmla="*/ 1961 w 19047"/>
              <a:gd name="connsiteY3" fmla="*/ 4653 h 21798"/>
              <a:gd name="connsiteX4" fmla="*/ 0 w 19047"/>
              <a:gd name="connsiteY4" fmla="*/ 6454 h 21798"/>
              <a:gd name="connsiteX5" fmla="*/ 0 w 19047"/>
              <a:gd name="connsiteY5" fmla="*/ 19997 h 21798"/>
              <a:gd name="connsiteX6" fmla="*/ 1961 w 19047"/>
              <a:gd name="connsiteY6" fmla="*/ 21798 h 21798"/>
              <a:gd name="connsiteX7" fmla="*/ 17053 w 19047"/>
              <a:gd name="connsiteY7" fmla="*/ 21798 h 21798"/>
              <a:gd name="connsiteX8" fmla="*/ 19014 w 19047"/>
              <a:gd name="connsiteY8" fmla="*/ 19997 h 21798"/>
              <a:gd name="connsiteX9" fmla="*/ 19014 w 19047"/>
              <a:gd name="connsiteY9" fmla="*/ 6454 h 21798"/>
              <a:gd name="connsiteX10" fmla="*/ 18878 w 19047"/>
              <a:gd name="connsiteY10" fmla="*/ 4773 h 21798"/>
              <a:gd name="connsiteX11" fmla="*/ 11445 w 19047"/>
              <a:gd name="connsiteY11" fmla="*/ 0 h 21798"/>
              <a:gd name="connsiteX0" fmla="*/ 11445 w 19014"/>
              <a:gd name="connsiteY0" fmla="*/ 0 h 21798"/>
              <a:gd name="connsiteX1" fmla="*/ 12026 w 19014"/>
              <a:gd name="connsiteY1" fmla="*/ 4653 h 21798"/>
              <a:gd name="connsiteX2" fmla="*/ 8021 w 19014"/>
              <a:gd name="connsiteY2" fmla="*/ 4613 h 21798"/>
              <a:gd name="connsiteX3" fmla="*/ 1961 w 19014"/>
              <a:gd name="connsiteY3" fmla="*/ 4653 h 21798"/>
              <a:gd name="connsiteX4" fmla="*/ 0 w 19014"/>
              <a:gd name="connsiteY4" fmla="*/ 6454 h 21798"/>
              <a:gd name="connsiteX5" fmla="*/ 0 w 19014"/>
              <a:gd name="connsiteY5" fmla="*/ 19997 h 21798"/>
              <a:gd name="connsiteX6" fmla="*/ 1961 w 19014"/>
              <a:gd name="connsiteY6" fmla="*/ 21798 h 21798"/>
              <a:gd name="connsiteX7" fmla="*/ 17053 w 19014"/>
              <a:gd name="connsiteY7" fmla="*/ 21798 h 21798"/>
              <a:gd name="connsiteX8" fmla="*/ 19014 w 19014"/>
              <a:gd name="connsiteY8" fmla="*/ 19997 h 21798"/>
              <a:gd name="connsiteX9" fmla="*/ 19014 w 19014"/>
              <a:gd name="connsiteY9" fmla="*/ 6454 h 21798"/>
              <a:gd name="connsiteX10" fmla="*/ 13779 w 19014"/>
              <a:gd name="connsiteY10" fmla="*/ 4614 h 21798"/>
              <a:gd name="connsiteX11" fmla="*/ 11445 w 19014"/>
              <a:gd name="connsiteY11" fmla="*/ 0 h 21798"/>
              <a:gd name="connsiteX0" fmla="*/ 11445 w 19057"/>
              <a:gd name="connsiteY0" fmla="*/ 0 h 21798"/>
              <a:gd name="connsiteX1" fmla="*/ 12026 w 19057"/>
              <a:gd name="connsiteY1" fmla="*/ 4653 h 21798"/>
              <a:gd name="connsiteX2" fmla="*/ 8021 w 19057"/>
              <a:gd name="connsiteY2" fmla="*/ 4613 h 21798"/>
              <a:gd name="connsiteX3" fmla="*/ 1961 w 19057"/>
              <a:gd name="connsiteY3" fmla="*/ 4653 h 21798"/>
              <a:gd name="connsiteX4" fmla="*/ 0 w 19057"/>
              <a:gd name="connsiteY4" fmla="*/ 6454 h 21798"/>
              <a:gd name="connsiteX5" fmla="*/ 0 w 19057"/>
              <a:gd name="connsiteY5" fmla="*/ 19997 h 21798"/>
              <a:gd name="connsiteX6" fmla="*/ 1961 w 19057"/>
              <a:gd name="connsiteY6" fmla="*/ 21798 h 21798"/>
              <a:gd name="connsiteX7" fmla="*/ 17053 w 19057"/>
              <a:gd name="connsiteY7" fmla="*/ 21798 h 21798"/>
              <a:gd name="connsiteX8" fmla="*/ 19014 w 19057"/>
              <a:gd name="connsiteY8" fmla="*/ 19997 h 21798"/>
              <a:gd name="connsiteX9" fmla="*/ 19057 w 19057"/>
              <a:gd name="connsiteY9" fmla="*/ 4986 h 21798"/>
              <a:gd name="connsiteX10" fmla="*/ 13779 w 19057"/>
              <a:gd name="connsiteY10" fmla="*/ 4614 h 21798"/>
              <a:gd name="connsiteX11" fmla="*/ 11445 w 19057"/>
              <a:gd name="connsiteY11" fmla="*/ 0 h 21798"/>
              <a:gd name="connsiteX0" fmla="*/ 11445 w 19057"/>
              <a:gd name="connsiteY0" fmla="*/ 0 h 21798"/>
              <a:gd name="connsiteX1" fmla="*/ 12026 w 19057"/>
              <a:gd name="connsiteY1" fmla="*/ 4653 h 21798"/>
              <a:gd name="connsiteX2" fmla="*/ 8021 w 19057"/>
              <a:gd name="connsiteY2" fmla="*/ 4613 h 21798"/>
              <a:gd name="connsiteX3" fmla="*/ 1961 w 19057"/>
              <a:gd name="connsiteY3" fmla="*/ 4653 h 21798"/>
              <a:gd name="connsiteX4" fmla="*/ 0 w 19057"/>
              <a:gd name="connsiteY4" fmla="*/ 6454 h 21798"/>
              <a:gd name="connsiteX5" fmla="*/ 0 w 19057"/>
              <a:gd name="connsiteY5" fmla="*/ 19997 h 21798"/>
              <a:gd name="connsiteX6" fmla="*/ 1961 w 19057"/>
              <a:gd name="connsiteY6" fmla="*/ 21798 h 21798"/>
              <a:gd name="connsiteX7" fmla="*/ 17053 w 19057"/>
              <a:gd name="connsiteY7" fmla="*/ 21798 h 21798"/>
              <a:gd name="connsiteX8" fmla="*/ 19014 w 19057"/>
              <a:gd name="connsiteY8" fmla="*/ 19997 h 21798"/>
              <a:gd name="connsiteX9" fmla="*/ 19057 w 19057"/>
              <a:gd name="connsiteY9" fmla="*/ 4986 h 21798"/>
              <a:gd name="connsiteX10" fmla="*/ 13779 w 19057"/>
              <a:gd name="connsiteY10" fmla="*/ 4614 h 21798"/>
              <a:gd name="connsiteX11" fmla="*/ 11445 w 19057"/>
              <a:gd name="connsiteY11" fmla="*/ 0 h 21798"/>
              <a:gd name="connsiteX0" fmla="*/ 11445 w 19100"/>
              <a:gd name="connsiteY0" fmla="*/ 0 h 21798"/>
              <a:gd name="connsiteX1" fmla="*/ 12026 w 19100"/>
              <a:gd name="connsiteY1" fmla="*/ 4653 h 21798"/>
              <a:gd name="connsiteX2" fmla="*/ 8021 w 19100"/>
              <a:gd name="connsiteY2" fmla="*/ 4613 h 21798"/>
              <a:gd name="connsiteX3" fmla="*/ 1961 w 19100"/>
              <a:gd name="connsiteY3" fmla="*/ 4653 h 21798"/>
              <a:gd name="connsiteX4" fmla="*/ 0 w 19100"/>
              <a:gd name="connsiteY4" fmla="*/ 6454 h 21798"/>
              <a:gd name="connsiteX5" fmla="*/ 0 w 19100"/>
              <a:gd name="connsiteY5" fmla="*/ 19997 h 21798"/>
              <a:gd name="connsiteX6" fmla="*/ 1961 w 19100"/>
              <a:gd name="connsiteY6" fmla="*/ 21798 h 21798"/>
              <a:gd name="connsiteX7" fmla="*/ 17053 w 19100"/>
              <a:gd name="connsiteY7" fmla="*/ 21798 h 21798"/>
              <a:gd name="connsiteX8" fmla="*/ 19014 w 19100"/>
              <a:gd name="connsiteY8" fmla="*/ 19997 h 21798"/>
              <a:gd name="connsiteX9" fmla="*/ 19100 w 19100"/>
              <a:gd name="connsiteY9" fmla="*/ 4748 h 21798"/>
              <a:gd name="connsiteX10" fmla="*/ 13779 w 19100"/>
              <a:gd name="connsiteY10" fmla="*/ 4614 h 21798"/>
              <a:gd name="connsiteX11" fmla="*/ 11445 w 19100"/>
              <a:gd name="connsiteY11" fmla="*/ 0 h 21798"/>
              <a:gd name="connsiteX0" fmla="*/ 11445 w 19100"/>
              <a:gd name="connsiteY0" fmla="*/ 0 h 21798"/>
              <a:gd name="connsiteX1" fmla="*/ 12026 w 19100"/>
              <a:gd name="connsiteY1" fmla="*/ 4653 h 21798"/>
              <a:gd name="connsiteX2" fmla="*/ 8021 w 19100"/>
              <a:gd name="connsiteY2" fmla="*/ 4613 h 21798"/>
              <a:gd name="connsiteX3" fmla="*/ 1961 w 19100"/>
              <a:gd name="connsiteY3" fmla="*/ 4653 h 21798"/>
              <a:gd name="connsiteX4" fmla="*/ 0 w 19100"/>
              <a:gd name="connsiteY4" fmla="*/ 6454 h 21798"/>
              <a:gd name="connsiteX5" fmla="*/ 0 w 19100"/>
              <a:gd name="connsiteY5" fmla="*/ 19997 h 21798"/>
              <a:gd name="connsiteX6" fmla="*/ 1961 w 19100"/>
              <a:gd name="connsiteY6" fmla="*/ 21798 h 21798"/>
              <a:gd name="connsiteX7" fmla="*/ 17053 w 19100"/>
              <a:gd name="connsiteY7" fmla="*/ 21798 h 21798"/>
              <a:gd name="connsiteX8" fmla="*/ 19014 w 19100"/>
              <a:gd name="connsiteY8" fmla="*/ 19997 h 21798"/>
              <a:gd name="connsiteX9" fmla="*/ 19100 w 19100"/>
              <a:gd name="connsiteY9" fmla="*/ 4748 h 21798"/>
              <a:gd name="connsiteX10" fmla="*/ 13779 w 19100"/>
              <a:gd name="connsiteY10" fmla="*/ 4614 h 21798"/>
              <a:gd name="connsiteX11" fmla="*/ 11445 w 19100"/>
              <a:gd name="connsiteY11" fmla="*/ 0 h 21798"/>
              <a:gd name="connsiteX0" fmla="*/ 11445 w 19186"/>
              <a:gd name="connsiteY0" fmla="*/ 0 h 21798"/>
              <a:gd name="connsiteX1" fmla="*/ 12026 w 19186"/>
              <a:gd name="connsiteY1" fmla="*/ 4653 h 21798"/>
              <a:gd name="connsiteX2" fmla="*/ 8021 w 19186"/>
              <a:gd name="connsiteY2" fmla="*/ 4613 h 21798"/>
              <a:gd name="connsiteX3" fmla="*/ 1961 w 19186"/>
              <a:gd name="connsiteY3" fmla="*/ 4653 h 21798"/>
              <a:gd name="connsiteX4" fmla="*/ 0 w 19186"/>
              <a:gd name="connsiteY4" fmla="*/ 6454 h 21798"/>
              <a:gd name="connsiteX5" fmla="*/ 0 w 19186"/>
              <a:gd name="connsiteY5" fmla="*/ 19997 h 21798"/>
              <a:gd name="connsiteX6" fmla="*/ 1961 w 19186"/>
              <a:gd name="connsiteY6" fmla="*/ 21798 h 21798"/>
              <a:gd name="connsiteX7" fmla="*/ 17053 w 19186"/>
              <a:gd name="connsiteY7" fmla="*/ 21798 h 21798"/>
              <a:gd name="connsiteX8" fmla="*/ 19014 w 19186"/>
              <a:gd name="connsiteY8" fmla="*/ 19997 h 21798"/>
              <a:gd name="connsiteX9" fmla="*/ 19186 w 19186"/>
              <a:gd name="connsiteY9" fmla="*/ 5661 h 21798"/>
              <a:gd name="connsiteX10" fmla="*/ 13779 w 19186"/>
              <a:gd name="connsiteY10" fmla="*/ 4614 h 21798"/>
              <a:gd name="connsiteX11" fmla="*/ 11445 w 19186"/>
              <a:gd name="connsiteY11" fmla="*/ 0 h 21798"/>
              <a:gd name="connsiteX0" fmla="*/ 11445 w 19186"/>
              <a:gd name="connsiteY0" fmla="*/ 0 h 21798"/>
              <a:gd name="connsiteX1" fmla="*/ 12026 w 19186"/>
              <a:gd name="connsiteY1" fmla="*/ 4653 h 21798"/>
              <a:gd name="connsiteX2" fmla="*/ 8021 w 19186"/>
              <a:gd name="connsiteY2" fmla="*/ 4613 h 21798"/>
              <a:gd name="connsiteX3" fmla="*/ 1961 w 19186"/>
              <a:gd name="connsiteY3" fmla="*/ 4653 h 21798"/>
              <a:gd name="connsiteX4" fmla="*/ 0 w 19186"/>
              <a:gd name="connsiteY4" fmla="*/ 6454 h 21798"/>
              <a:gd name="connsiteX5" fmla="*/ 0 w 19186"/>
              <a:gd name="connsiteY5" fmla="*/ 19997 h 21798"/>
              <a:gd name="connsiteX6" fmla="*/ 1961 w 19186"/>
              <a:gd name="connsiteY6" fmla="*/ 21798 h 21798"/>
              <a:gd name="connsiteX7" fmla="*/ 17053 w 19186"/>
              <a:gd name="connsiteY7" fmla="*/ 21798 h 21798"/>
              <a:gd name="connsiteX8" fmla="*/ 19014 w 19186"/>
              <a:gd name="connsiteY8" fmla="*/ 19997 h 21798"/>
              <a:gd name="connsiteX9" fmla="*/ 19186 w 19186"/>
              <a:gd name="connsiteY9" fmla="*/ 5661 h 21798"/>
              <a:gd name="connsiteX10" fmla="*/ 13779 w 19186"/>
              <a:gd name="connsiteY10" fmla="*/ 4614 h 21798"/>
              <a:gd name="connsiteX11" fmla="*/ 11445 w 19186"/>
              <a:gd name="connsiteY11" fmla="*/ 0 h 21798"/>
              <a:gd name="connsiteX0" fmla="*/ 11445 w 19229"/>
              <a:gd name="connsiteY0" fmla="*/ 0 h 21798"/>
              <a:gd name="connsiteX1" fmla="*/ 12026 w 19229"/>
              <a:gd name="connsiteY1" fmla="*/ 4653 h 21798"/>
              <a:gd name="connsiteX2" fmla="*/ 8021 w 19229"/>
              <a:gd name="connsiteY2" fmla="*/ 4613 h 21798"/>
              <a:gd name="connsiteX3" fmla="*/ 1961 w 19229"/>
              <a:gd name="connsiteY3" fmla="*/ 4653 h 21798"/>
              <a:gd name="connsiteX4" fmla="*/ 0 w 19229"/>
              <a:gd name="connsiteY4" fmla="*/ 6454 h 21798"/>
              <a:gd name="connsiteX5" fmla="*/ 0 w 19229"/>
              <a:gd name="connsiteY5" fmla="*/ 19997 h 21798"/>
              <a:gd name="connsiteX6" fmla="*/ 1961 w 19229"/>
              <a:gd name="connsiteY6" fmla="*/ 21798 h 21798"/>
              <a:gd name="connsiteX7" fmla="*/ 17053 w 19229"/>
              <a:gd name="connsiteY7" fmla="*/ 21798 h 21798"/>
              <a:gd name="connsiteX8" fmla="*/ 19014 w 19229"/>
              <a:gd name="connsiteY8" fmla="*/ 19997 h 21798"/>
              <a:gd name="connsiteX9" fmla="*/ 19229 w 19229"/>
              <a:gd name="connsiteY9" fmla="*/ 4788 h 21798"/>
              <a:gd name="connsiteX10" fmla="*/ 13779 w 19229"/>
              <a:gd name="connsiteY10" fmla="*/ 4614 h 21798"/>
              <a:gd name="connsiteX11" fmla="*/ 11445 w 19229"/>
              <a:gd name="connsiteY11" fmla="*/ 0 h 21798"/>
              <a:gd name="connsiteX0" fmla="*/ 11445 w 19229"/>
              <a:gd name="connsiteY0" fmla="*/ 0 h 21798"/>
              <a:gd name="connsiteX1" fmla="*/ 12026 w 19229"/>
              <a:gd name="connsiteY1" fmla="*/ 4653 h 21798"/>
              <a:gd name="connsiteX2" fmla="*/ 8021 w 19229"/>
              <a:gd name="connsiteY2" fmla="*/ 4613 h 21798"/>
              <a:gd name="connsiteX3" fmla="*/ 1961 w 19229"/>
              <a:gd name="connsiteY3" fmla="*/ 4653 h 21798"/>
              <a:gd name="connsiteX4" fmla="*/ 0 w 19229"/>
              <a:gd name="connsiteY4" fmla="*/ 6454 h 21798"/>
              <a:gd name="connsiteX5" fmla="*/ 0 w 19229"/>
              <a:gd name="connsiteY5" fmla="*/ 19997 h 21798"/>
              <a:gd name="connsiteX6" fmla="*/ 1961 w 19229"/>
              <a:gd name="connsiteY6" fmla="*/ 21798 h 21798"/>
              <a:gd name="connsiteX7" fmla="*/ 17053 w 19229"/>
              <a:gd name="connsiteY7" fmla="*/ 21798 h 21798"/>
              <a:gd name="connsiteX8" fmla="*/ 19014 w 19229"/>
              <a:gd name="connsiteY8" fmla="*/ 19997 h 21798"/>
              <a:gd name="connsiteX9" fmla="*/ 19229 w 19229"/>
              <a:gd name="connsiteY9" fmla="*/ 4788 h 21798"/>
              <a:gd name="connsiteX10" fmla="*/ 13779 w 19229"/>
              <a:gd name="connsiteY10" fmla="*/ 4614 h 21798"/>
              <a:gd name="connsiteX11" fmla="*/ 11445 w 19229"/>
              <a:gd name="connsiteY11" fmla="*/ 0 h 21798"/>
              <a:gd name="connsiteX0" fmla="*/ 11445 w 19229"/>
              <a:gd name="connsiteY0" fmla="*/ 0 h 21798"/>
              <a:gd name="connsiteX1" fmla="*/ 12026 w 19229"/>
              <a:gd name="connsiteY1" fmla="*/ 4653 h 21798"/>
              <a:gd name="connsiteX2" fmla="*/ 8021 w 19229"/>
              <a:gd name="connsiteY2" fmla="*/ 4613 h 21798"/>
              <a:gd name="connsiteX3" fmla="*/ 1961 w 19229"/>
              <a:gd name="connsiteY3" fmla="*/ 4653 h 21798"/>
              <a:gd name="connsiteX4" fmla="*/ 0 w 19229"/>
              <a:gd name="connsiteY4" fmla="*/ 6454 h 21798"/>
              <a:gd name="connsiteX5" fmla="*/ 0 w 19229"/>
              <a:gd name="connsiteY5" fmla="*/ 19997 h 21798"/>
              <a:gd name="connsiteX6" fmla="*/ 1961 w 19229"/>
              <a:gd name="connsiteY6" fmla="*/ 21798 h 21798"/>
              <a:gd name="connsiteX7" fmla="*/ 17053 w 19229"/>
              <a:gd name="connsiteY7" fmla="*/ 21798 h 21798"/>
              <a:gd name="connsiteX8" fmla="*/ 19014 w 19229"/>
              <a:gd name="connsiteY8" fmla="*/ 19997 h 21798"/>
              <a:gd name="connsiteX9" fmla="*/ 19229 w 19229"/>
              <a:gd name="connsiteY9" fmla="*/ 4788 h 21798"/>
              <a:gd name="connsiteX10" fmla="*/ 13822 w 19229"/>
              <a:gd name="connsiteY10" fmla="*/ 4892 h 21798"/>
              <a:gd name="connsiteX11" fmla="*/ 11445 w 19229"/>
              <a:gd name="connsiteY11" fmla="*/ 0 h 21798"/>
              <a:gd name="connsiteX0" fmla="*/ 11445 w 19229"/>
              <a:gd name="connsiteY0" fmla="*/ 0 h 21798"/>
              <a:gd name="connsiteX1" fmla="*/ 12026 w 19229"/>
              <a:gd name="connsiteY1" fmla="*/ 4653 h 21798"/>
              <a:gd name="connsiteX2" fmla="*/ 8021 w 19229"/>
              <a:gd name="connsiteY2" fmla="*/ 4613 h 21798"/>
              <a:gd name="connsiteX3" fmla="*/ 1961 w 19229"/>
              <a:gd name="connsiteY3" fmla="*/ 4653 h 21798"/>
              <a:gd name="connsiteX4" fmla="*/ 0 w 19229"/>
              <a:gd name="connsiteY4" fmla="*/ 6454 h 21798"/>
              <a:gd name="connsiteX5" fmla="*/ 0 w 19229"/>
              <a:gd name="connsiteY5" fmla="*/ 19997 h 21798"/>
              <a:gd name="connsiteX6" fmla="*/ 1961 w 19229"/>
              <a:gd name="connsiteY6" fmla="*/ 21798 h 21798"/>
              <a:gd name="connsiteX7" fmla="*/ 17053 w 19229"/>
              <a:gd name="connsiteY7" fmla="*/ 21798 h 21798"/>
              <a:gd name="connsiteX8" fmla="*/ 19014 w 19229"/>
              <a:gd name="connsiteY8" fmla="*/ 19997 h 21798"/>
              <a:gd name="connsiteX9" fmla="*/ 19229 w 19229"/>
              <a:gd name="connsiteY9" fmla="*/ 4788 h 21798"/>
              <a:gd name="connsiteX10" fmla="*/ 13822 w 19229"/>
              <a:gd name="connsiteY10" fmla="*/ 4733 h 21798"/>
              <a:gd name="connsiteX11" fmla="*/ 11445 w 19229"/>
              <a:gd name="connsiteY11" fmla="*/ 0 h 21798"/>
              <a:gd name="connsiteX0" fmla="*/ 11445 w 19099"/>
              <a:gd name="connsiteY0" fmla="*/ 0 h 21798"/>
              <a:gd name="connsiteX1" fmla="*/ 12026 w 19099"/>
              <a:gd name="connsiteY1" fmla="*/ 4653 h 21798"/>
              <a:gd name="connsiteX2" fmla="*/ 8021 w 19099"/>
              <a:gd name="connsiteY2" fmla="*/ 4613 h 21798"/>
              <a:gd name="connsiteX3" fmla="*/ 1961 w 19099"/>
              <a:gd name="connsiteY3" fmla="*/ 4653 h 21798"/>
              <a:gd name="connsiteX4" fmla="*/ 0 w 19099"/>
              <a:gd name="connsiteY4" fmla="*/ 6454 h 21798"/>
              <a:gd name="connsiteX5" fmla="*/ 0 w 19099"/>
              <a:gd name="connsiteY5" fmla="*/ 19997 h 21798"/>
              <a:gd name="connsiteX6" fmla="*/ 1961 w 19099"/>
              <a:gd name="connsiteY6" fmla="*/ 21798 h 21798"/>
              <a:gd name="connsiteX7" fmla="*/ 17053 w 19099"/>
              <a:gd name="connsiteY7" fmla="*/ 21798 h 21798"/>
              <a:gd name="connsiteX8" fmla="*/ 19014 w 19099"/>
              <a:gd name="connsiteY8" fmla="*/ 19997 h 21798"/>
              <a:gd name="connsiteX9" fmla="*/ 19099 w 19099"/>
              <a:gd name="connsiteY9" fmla="*/ 4788 h 21798"/>
              <a:gd name="connsiteX10" fmla="*/ 13822 w 19099"/>
              <a:gd name="connsiteY10" fmla="*/ 4733 h 21798"/>
              <a:gd name="connsiteX11" fmla="*/ 11445 w 19099"/>
              <a:gd name="connsiteY11" fmla="*/ 0 h 21798"/>
              <a:gd name="connsiteX0" fmla="*/ 11445 w 19099"/>
              <a:gd name="connsiteY0" fmla="*/ 0 h 21798"/>
              <a:gd name="connsiteX1" fmla="*/ 12026 w 19099"/>
              <a:gd name="connsiteY1" fmla="*/ 4653 h 21798"/>
              <a:gd name="connsiteX2" fmla="*/ 8021 w 19099"/>
              <a:gd name="connsiteY2" fmla="*/ 4613 h 21798"/>
              <a:gd name="connsiteX3" fmla="*/ 1961 w 19099"/>
              <a:gd name="connsiteY3" fmla="*/ 4653 h 21798"/>
              <a:gd name="connsiteX4" fmla="*/ 0 w 19099"/>
              <a:gd name="connsiteY4" fmla="*/ 6454 h 21798"/>
              <a:gd name="connsiteX5" fmla="*/ 0 w 19099"/>
              <a:gd name="connsiteY5" fmla="*/ 19997 h 21798"/>
              <a:gd name="connsiteX6" fmla="*/ 1961 w 19099"/>
              <a:gd name="connsiteY6" fmla="*/ 21798 h 21798"/>
              <a:gd name="connsiteX7" fmla="*/ 17053 w 19099"/>
              <a:gd name="connsiteY7" fmla="*/ 21798 h 21798"/>
              <a:gd name="connsiteX8" fmla="*/ 19014 w 19099"/>
              <a:gd name="connsiteY8" fmla="*/ 19997 h 21798"/>
              <a:gd name="connsiteX9" fmla="*/ 19099 w 19099"/>
              <a:gd name="connsiteY9" fmla="*/ 4788 h 21798"/>
              <a:gd name="connsiteX10" fmla="*/ 16333 w 19099"/>
              <a:gd name="connsiteY10" fmla="*/ 4744 h 21798"/>
              <a:gd name="connsiteX11" fmla="*/ 13822 w 19099"/>
              <a:gd name="connsiteY11" fmla="*/ 4733 h 21798"/>
              <a:gd name="connsiteX12" fmla="*/ 11445 w 19099"/>
              <a:gd name="connsiteY12" fmla="*/ 0 h 21798"/>
              <a:gd name="connsiteX0" fmla="*/ 11445 w 19099"/>
              <a:gd name="connsiteY0" fmla="*/ 0 h 21798"/>
              <a:gd name="connsiteX1" fmla="*/ 12026 w 19099"/>
              <a:gd name="connsiteY1" fmla="*/ 4653 h 21798"/>
              <a:gd name="connsiteX2" fmla="*/ 8021 w 19099"/>
              <a:gd name="connsiteY2" fmla="*/ 4613 h 21798"/>
              <a:gd name="connsiteX3" fmla="*/ 1961 w 19099"/>
              <a:gd name="connsiteY3" fmla="*/ 4653 h 21798"/>
              <a:gd name="connsiteX4" fmla="*/ 0 w 19099"/>
              <a:gd name="connsiteY4" fmla="*/ 6454 h 21798"/>
              <a:gd name="connsiteX5" fmla="*/ 0 w 19099"/>
              <a:gd name="connsiteY5" fmla="*/ 19997 h 21798"/>
              <a:gd name="connsiteX6" fmla="*/ 1961 w 19099"/>
              <a:gd name="connsiteY6" fmla="*/ 21798 h 21798"/>
              <a:gd name="connsiteX7" fmla="*/ 17053 w 19099"/>
              <a:gd name="connsiteY7" fmla="*/ 21798 h 21798"/>
              <a:gd name="connsiteX8" fmla="*/ 19014 w 19099"/>
              <a:gd name="connsiteY8" fmla="*/ 19997 h 21798"/>
              <a:gd name="connsiteX9" fmla="*/ 19099 w 19099"/>
              <a:gd name="connsiteY9" fmla="*/ 4788 h 21798"/>
              <a:gd name="connsiteX10" fmla="*/ 17413 w 19099"/>
              <a:gd name="connsiteY10" fmla="*/ 4704 h 21798"/>
              <a:gd name="connsiteX11" fmla="*/ 13822 w 19099"/>
              <a:gd name="connsiteY11" fmla="*/ 4733 h 21798"/>
              <a:gd name="connsiteX12" fmla="*/ 11445 w 19099"/>
              <a:gd name="connsiteY12" fmla="*/ 0 h 21798"/>
              <a:gd name="connsiteX0" fmla="*/ 11445 w 19142"/>
              <a:gd name="connsiteY0" fmla="*/ 0 h 21798"/>
              <a:gd name="connsiteX1" fmla="*/ 12026 w 19142"/>
              <a:gd name="connsiteY1" fmla="*/ 4653 h 21798"/>
              <a:gd name="connsiteX2" fmla="*/ 8021 w 19142"/>
              <a:gd name="connsiteY2" fmla="*/ 4613 h 21798"/>
              <a:gd name="connsiteX3" fmla="*/ 1961 w 19142"/>
              <a:gd name="connsiteY3" fmla="*/ 4653 h 21798"/>
              <a:gd name="connsiteX4" fmla="*/ 0 w 19142"/>
              <a:gd name="connsiteY4" fmla="*/ 6454 h 21798"/>
              <a:gd name="connsiteX5" fmla="*/ 0 w 19142"/>
              <a:gd name="connsiteY5" fmla="*/ 19997 h 21798"/>
              <a:gd name="connsiteX6" fmla="*/ 1961 w 19142"/>
              <a:gd name="connsiteY6" fmla="*/ 21798 h 21798"/>
              <a:gd name="connsiteX7" fmla="*/ 17053 w 19142"/>
              <a:gd name="connsiteY7" fmla="*/ 21798 h 21798"/>
              <a:gd name="connsiteX8" fmla="*/ 19014 w 19142"/>
              <a:gd name="connsiteY8" fmla="*/ 19997 h 21798"/>
              <a:gd name="connsiteX9" fmla="*/ 19142 w 19142"/>
              <a:gd name="connsiteY9" fmla="*/ 6256 h 21798"/>
              <a:gd name="connsiteX10" fmla="*/ 17413 w 19142"/>
              <a:gd name="connsiteY10" fmla="*/ 4704 h 21798"/>
              <a:gd name="connsiteX11" fmla="*/ 13822 w 19142"/>
              <a:gd name="connsiteY11" fmla="*/ 4733 h 21798"/>
              <a:gd name="connsiteX12" fmla="*/ 11445 w 19142"/>
              <a:gd name="connsiteY12" fmla="*/ 0 h 21798"/>
              <a:gd name="connsiteX0" fmla="*/ 11445 w 19142"/>
              <a:gd name="connsiteY0" fmla="*/ 0 h 21798"/>
              <a:gd name="connsiteX1" fmla="*/ 12026 w 19142"/>
              <a:gd name="connsiteY1" fmla="*/ 4653 h 21798"/>
              <a:gd name="connsiteX2" fmla="*/ 8021 w 19142"/>
              <a:gd name="connsiteY2" fmla="*/ 4613 h 21798"/>
              <a:gd name="connsiteX3" fmla="*/ 1961 w 19142"/>
              <a:gd name="connsiteY3" fmla="*/ 4653 h 21798"/>
              <a:gd name="connsiteX4" fmla="*/ 0 w 19142"/>
              <a:gd name="connsiteY4" fmla="*/ 6454 h 21798"/>
              <a:gd name="connsiteX5" fmla="*/ 0 w 19142"/>
              <a:gd name="connsiteY5" fmla="*/ 19997 h 21798"/>
              <a:gd name="connsiteX6" fmla="*/ 1961 w 19142"/>
              <a:gd name="connsiteY6" fmla="*/ 21798 h 21798"/>
              <a:gd name="connsiteX7" fmla="*/ 17053 w 19142"/>
              <a:gd name="connsiteY7" fmla="*/ 21798 h 21798"/>
              <a:gd name="connsiteX8" fmla="*/ 19014 w 19142"/>
              <a:gd name="connsiteY8" fmla="*/ 19997 h 21798"/>
              <a:gd name="connsiteX9" fmla="*/ 19142 w 19142"/>
              <a:gd name="connsiteY9" fmla="*/ 6256 h 21798"/>
              <a:gd name="connsiteX10" fmla="*/ 17413 w 19142"/>
              <a:gd name="connsiteY10" fmla="*/ 4704 h 21798"/>
              <a:gd name="connsiteX11" fmla="*/ 13822 w 19142"/>
              <a:gd name="connsiteY11" fmla="*/ 4733 h 21798"/>
              <a:gd name="connsiteX12" fmla="*/ 11445 w 19142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704 h 21798"/>
              <a:gd name="connsiteX11" fmla="*/ 13822 w 19145"/>
              <a:gd name="connsiteY11" fmla="*/ 4733 h 21798"/>
              <a:gd name="connsiteX12" fmla="*/ 11445 w 19145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704 h 21798"/>
              <a:gd name="connsiteX11" fmla="*/ 13822 w 19145"/>
              <a:gd name="connsiteY11" fmla="*/ 4654 h 21798"/>
              <a:gd name="connsiteX12" fmla="*/ 11445 w 19145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704 h 21798"/>
              <a:gd name="connsiteX11" fmla="*/ 13822 w 19145"/>
              <a:gd name="connsiteY11" fmla="*/ 4654 h 21798"/>
              <a:gd name="connsiteX12" fmla="*/ 11445 w 19145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704 h 21798"/>
              <a:gd name="connsiteX11" fmla="*/ 13822 w 19145"/>
              <a:gd name="connsiteY11" fmla="*/ 4654 h 21798"/>
              <a:gd name="connsiteX12" fmla="*/ 11445 w 19145"/>
              <a:gd name="connsiteY12" fmla="*/ 0 h 21798"/>
              <a:gd name="connsiteX0" fmla="*/ 11445 w 19144"/>
              <a:gd name="connsiteY0" fmla="*/ 0 h 21798"/>
              <a:gd name="connsiteX1" fmla="*/ 12026 w 19144"/>
              <a:gd name="connsiteY1" fmla="*/ 4653 h 21798"/>
              <a:gd name="connsiteX2" fmla="*/ 8021 w 19144"/>
              <a:gd name="connsiteY2" fmla="*/ 4613 h 21798"/>
              <a:gd name="connsiteX3" fmla="*/ 1961 w 19144"/>
              <a:gd name="connsiteY3" fmla="*/ 4653 h 21798"/>
              <a:gd name="connsiteX4" fmla="*/ 0 w 19144"/>
              <a:gd name="connsiteY4" fmla="*/ 6454 h 21798"/>
              <a:gd name="connsiteX5" fmla="*/ 0 w 19144"/>
              <a:gd name="connsiteY5" fmla="*/ 19997 h 21798"/>
              <a:gd name="connsiteX6" fmla="*/ 1961 w 19144"/>
              <a:gd name="connsiteY6" fmla="*/ 21798 h 21798"/>
              <a:gd name="connsiteX7" fmla="*/ 17053 w 19144"/>
              <a:gd name="connsiteY7" fmla="*/ 21798 h 21798"/>
              <a:gd name="connsiteX8" fmla="*/ 19014 w 19144"/>
              <a:gd name="connsiteY8" fmla="*/ 19997 h 21798"/>
              <a:gd name="connsiteX9" fmla="*/ 19142 w 19144"/>
              <a:gd name="connsiteY9" fmla="*/ 6256 h 21798"/>
              <a:gd name="connsiteX10" fmla="*/ 17413 w 19144"/>
              <a:gd name="connsiteY10" fmla="*/ 4704 h 21798"/>
              <a:gd name="connsiteX11" fmla="*/ 13822 w 19144"/>
              <a:gd name="connsiteY11" fmla="*/ 4654 h 21798"/>
              <a:gd name="connsiteX12" fmla="*/ 11445 w 19144"/>
              <a:gd name="connsiteY12" fmla="*/ 0 h 21798"/>
              <a:gd name="connsiteX0" fmla="*/ 11445 w 19144"/>
              <a:gd name="connsiteY0" fmla="*/ 0 h 21798"/>
              <a:gd name="connsiteX1" fmla="*/ 12026 w 19144"/>
              <a:gd name="connsiteY1" fmla="*/ 4653 h 21798"/>
              <a:gd name="connsiteX2" fmla="*/ 8021 w 19144"/>
              <a:gd name="connsiteY2" fmla="*/ 4613 h 21798"/>
              <a:gd name="connsiteX3" fmla="*/ 1961 w 19144"/>
              <a:gd name="connsiteY3" fmla="*/ 4653 h 21798"/>
              <a:gd name="connsiteX4" fmla="*/ 0 w 19144"/>
              <a:gd name="connsiteY4" fmla="*/ 6454 h 21798"/>
              <a:gd name="connsiteX5" fmla="*/ 0 w 19144"/>
              <a:gd name="connsiteY5" fmla="*/ 19997 h 21798"/>
              <a:gd name="connsiteX6" fmla="*/ 1961 w 19144"/>
              <a:gd name="connsiteY6" fmla="*/ 21798 h 21798"/>
              <a:gd name="connsiteX7" fmla="*/ 17053 w 19144"/>
              <a:gd name="connsiteY7" fmla="*/ 21798 h 21798"/>
              <a:gd name="connsiteX8" fmla="*/ 19014 w 19144"/>
              <a:gd name="connsiteY8" fmla="*/ 19997 h 21798"/>
              <a:gd name="connsiteX9" fmla="*/ 19142 w 19144"/>
              <a:gd name="connsiteY9" fmla="*/ 6256 h 21798"/>
              <a:gd name="connsiteX10" fmla="*/ 17413 w 19144"/>
              <a:gd name="connsiteY10" fmla="*/ 4664 h 21798"/>
              <a:gd name="connsiteX11" fmla="*/ 13822 w 19144"/>
              <a:gd name="connsiteY11" fmla="*/ 4654 h 21798"/>
              <a:gd name="connsiteX12" fmla="*/ 11445 w 19144"/>
              <a:gd name="connsiteY12" fmla="*/ 0 h 21798"/>
              <a:gd name="connsiteX0" fmla="*/ 11445 w 19144"/>
              <a:gd name="connsiteY0" fmla="*/ 0 h 21798"/>
              <a:gd name="connsiteX1" fmla="*/ 12026 w 19144"/>
              <a:gd name="connsiteY1" fmla="*/ 4653 h 21798"/>
              <a:gd name="connsiteX2" fmla="*/ 8021 w 19144"/>
              <a:gd name="connsiteY2" fmla="*/ 4613 h 21798"/>
              <a:gd name="connsiteX3" fmla="*/ 1961 w 19144"/>
              <a:gd name="connsiteY3" fmla="*/ 4653 h 21798"/>
              <a:gd name="connsiteX4" fmla="*/ 0 w 19144"/>
              <a:gd name="connsiteY4" fmla="*/ 6454 h 21798"/>
              <a:gd name="connsiteX5" fmla="*/ 0 w 19144"/>
              <a:gd name="connsiteY5" fmla="*/ 19997 h 21798"/>
              <a:gd name="connsiteX6" fmla="*/ 1961 w 19144"/>
              <a:gd name="connsiteY6" fmla="*/ 21798 h 21798"/>
              <a:gd name="connsiteX7" fmla="*/ 17053 w 19144"/>
              <a:gd name="connsiteY7" fmla="*/ 21798 h 21798"/>
              <a:gd name="connsiteX8" fmla="*/ 19014 w 19144"/>
              <a:gd name="connsiteY8" fmla="*/ 19997 h 21798"/>
              <a:gd name="connsiteX9" fmla="*/ 19142 w 19144"/>
              <a:gd name="connsiteY9" fmla="*/ 6256 h 21798"/>
              <a:gd name="connsiteX10" fmla="*/ 17413 w 19144"/>
              <a:gd name="connsiteY10" fmla="*/ 4664 h 21798"/>
              <a:gd name="connsiteX11" fmla="*/ 13822 w 19144"/>
              <a:gd name="connsiteY11" fmla="*/ 4654 h 21798"/>
              <a:gd name="connsiteX12" fmla="*/ 11445 w 19144"/>
              <a:gd name="connsiteY12" fmla="*/ 0 h 21798"/>
              <a:gd name="connsiteX0" fmla="*/ 11445 w 19143"/>
              <a:gd name="connsiteY0" fmla="*/ 0 h 21798"/>
              <a:gd name="connsiteX1" fmla="*/ 12026 w 19143"/>
              <a:gd name="connsiteY1" fmla="*/ 4653 h 21798"/>
              <a:gd name="connsiteX2" fmla="*/ 8021 w 19143"/>
              <a:gd name="connsiteY2" fmla="*/ 4613 h 21798"/>
              <a:gd name="connsiteX3" fmla="*/ 1961 w 19143"/>
              <a:gd name="connsiteY3" fmla="*/ 4653 h 21798"/>
              <a:gd name="connsiteX4" fmla="*/ 0 w 19143"/>
              <a:gd name="connsiteY4" fmla="*/ 6454 h 21798"/>
              <a:gd name="connsiteX5" fmla="*/ 0 w 19143"/>
              <a:gd name="connsiteY5" fmla="*/ 19997 h 21798"/>
              <a:gd name="connsiteX6" fmla="*/ 1961 w 19143"/>
              <a:gd name="connsiteY6" fmla="*/ 21798 h 21798"/>
              <a:gd name="connsiteX7" fmla="*/ 17053 w 19143"/>
              <a:gd name="connsiteY7" fmla="*/ 21798 h 21798"/>
              <a:gd name="connsiteX8" fmla="*/ 19014 w 19143"/>
              <a:gd name="connsiteY8" fmla="*/ 19997 h 21798"/>
              <a:gd name="connsiteX9" fmla="*/ 19142 w 19143"/>
              <a:gd name="connsiteY9" fmla="*/ 6256 h 21798"/>
              <a:gd name="connsiteX10" fmla="*/ 17413 w 19143"/>
              <a:gd name="connsiteY10" fmla="*/ 4664 h 21798"/>
              <a:gd name="connsiteX11" fmla="*/ 13822 w 19143"/>
              <a:gd name="connsiteY11" fmla="*/ 4654 h 21798"/>
              <a:gd name="connsiteX12" fmla="*/ 11445 w 19143"/>
              <a:gd name="connsiteY12" fmla="*/ 0 h 21798"/>
              <a:gd name="connsiteX0" fmla="*/ 11445 w 19238"/>
              <a:gd name="connsiteY0" fmla="*/ 0 h 21798"/>
              <a:gd name="connsiteX1" fmla="*/ 12026 w 19238"/>
              <a:gd name="connsiteY1" fmla="*/ 4653 h 21798"/>
              <a:gd name="connsiteX2" fmla="*/ 8021 w 19238"/>
              <a:gd name="connsiteY2" fmla="*/ 4613 h 21798"/>
              <a:gd name="connsiteX3" fmla="*/ 1961 w 19238"/>
              <a:gd name="connsiteY3" fmla="*/ 4653 h 21798"/>
              <a:gd name="connsiteX4" fmla="*/ 0 w 19238"/>
              <a:gd name="connsiteY4" fmla="*/ 6454 h 21798"/>
              <a:gd name="connsiteX5" fmla="*/ 0 w 19238"/>
              <a:gd name="connsiteY5" fmla="*/ 19997 h 21798"/>
              <a:gd name="connsiteX6" fmla="*/ 1961 w 19238"/>
              <a:gd name="connsiteY6" fmla="*/ 21798 h 21798"/>
              <a:gd name="connsiteX7" fmla="*/ 17053 w 19238"/>
              <a:gd name="connsiteY7" fmla="*/ 21798 h 21798"/>
              <a:gd name="connsiteX8" fmla="*/ 19014 w 19238"/>
              <a:gd name="connsiteY8" fmla="*/ 19997 h 21798"/>
              <a:gd name="connsiteX9" fmla="*/ 19142 w 19238"/>
              <a:gd name="connsiteY9" fmla="*/ 6256 h 21798"/>
              <a:gd name="connsiteX10" fmla="*/ 17413 w 19238"/>
              <a:gd name="connsiteY10" fmla="*/ 4664 h 21798"/>
              <a:gd name="connsiteX11" fmla="*/ 13822 w 19238"/>
              <a:gd name="connsiteY11" fmla="*/ 4654 h 21798"/>
              <a:gd name="connsiteX12" fmla="*/ 11445 w 19238"/>
              <a:gd name="connsiteY12" fmla="*/ 0 h 21798"/>
              <a:gd name="connsiteX0" fmla="*/ 11445 w 19153"/>
              <a:gd name="connsiteY0" fmla="*/ 0 h 21798"/>
              <a:gd name="connsiteX1" fmla="*/ 12026 w 19153"/>
              <a:gd name="connsiteY1" fmla="*/ 4653 h 21798"/>
              <a:gd name="connsiteX2" fmla="*/ 8021 w 19153"/>
              <a:gd name="connsiteY2" fmla="*/ 4613 h 21798"/>
              <a:gd name="connsiteX3" fmla="*/ 1961 w 19153"/>
              <a:gd name="connsiteY3" fmla="*/ 4653 h 21798"/>
              <a:gd name="connsiteX4" fmla="*/ 0 w 19153"/>
              <a:gd name="connsiteY4" fmla="*/ 6454 h 21798"/>
              <a:gd name="connsiteX5" fmla="*/ 0 w 19153"/>
              <a:gd name="connsiteY5" fmla="*/ 19997 h 21798"/>
              <a:gd name="connsiteX6" fmla="*/ 1961 w 19153"/>
              <a:gd name="connsiteY6" fmla="*/ 21798 h 21798"/>
              <a:gd name="connsiteX7" fmla="*/ 17053 w 19153"/>
              <a:gd name="connsiteY7" fmla="*/ 21798 h 21798"/>
              <a:gd name="connsiteX8" fmla="*/ 19014 w 19153"/>
              <a:gd name="connsiteY8" fmla="*/ 19997 h 21798"/>
              <a:gd name="connsiteX9" fmla="*/ 19142 w 19153"/>
              <a:gd name="connsiteY9" fmla="*/ 6256 h 21798"/>
              <a:gd name="connsiteX10" fmla="*/ 17413 w 19153"/>
              <a:gd name="connsiteY10" fmla="*/ 4664 h 21798"/>
              <a:gd name="connsiteX11" fmla="*/ 13822 w 19153"/>
              <a:gd name="connsiteY11" fmla="*/ 4654 h 21798"/>
              <a:gd name="connsiteX12" fmla="*/ 11445 w 19153"/>
              <a:gd name="connsiteY12" fmla="*/ 0 h 21798"/>
              <a:gd name="connsiteX0" fmla="*/ 11445 w 19153"/>
              <a:gd name="connsiteY0" fmla="*/ 0 h 21798"/>
              <a:gd name="connsiteX1" fmla="*/ 12026 w 19153"/>
              <a:gd name="connsiteY1" fmla="*/ 4653 h 21798"/>
              <a:gd name="connsiteX2" fmla="*/ 8021 w 19153"/>
              <a:gd name="connsiteY2" fmla="*/ 4613 h 21798"/>
              <a:gd name="connsiteX3" fmla="*/ 1961 w 19153"/>
              <a:gd name="connsiteY3" fmla="*/ 4653 h 21798"/>
              <a:gd name="connsiteX4" fmla="*/ 0 w 19153"/>
              <a:gd name="connsiteY4" fmla="*/ 6454 h 21798"/>
              <a:gd name="connsiteX5" fmla="*/ 0 w 19153"/>
              <a:gd name="connsiteY5" fmla="*/ 19997 h 21798"/>
              <a:gd name="connsiteX6" fmla="*/ 1961 w 19153"/>
              <a:gd name="connsiteY6" fmla="*/ 21798 h 21798"/>
              <a:gd name="connsiteX7" fmla="*/ 17053 w 19153"/>
              <a:gd name="connsiteY7" fmla="*/ 21798 h 21798"/>
              <a:gd name="connsiteX8" fmla="*/ 19014 w 19153"/>
              <a:gd name="connsiteY8" fmla="*/ 19997 h 21798"/>
              <a:gd name="connsiteX9" fmla="*/ 19142 w 19153"/>
              <a:gd name="connsiteY9" fmla="*/ 6256 h 21798"/>
              <a:gd name="connsiteX10" fmla="*/ 17413 w 19153"/>
              <a:gd name="connsiteY10" fmla="*/ 4664 h 21798"/>
              <a:gd name="connsiteX11" fmla="*/ 13822 w 19153"/>
              <a:gd name="connsiteY11" fmla="*/ 4654 h 21798"/>
              <a:gd name="connsiteX12" fmla="*/ 11445 w 19153"/>
              <a:gd name="connsiteY12" fmla="*/ 0 h 21798"/>
              <a:gd name="connsiteX0" fmla="*/ 11445 w 19142"/>
              <a:gd name="connsiteY0" fmla="*/ 0 h 21798"/>
              <a:gd name="connsiteX1" fmla="*/ 12026 w 19142"/>
              <a:gd name="connsiteY1" fmla="*/ 4653 h 21798"/>
              <a:gd name="connsiteX2" fmla="*/ 8021 w 19142"/>
              <a:gd name="connsiteY2" fmla="*/ 4613 h 21798"/>
              <a:gd name="connsiteX3" fmla="*/ 1961 w 19142"/>
              <a:gd name="connsiteY3" fmla="*/ 4653 h 21798"/>
              <a:gd name="connsiteX4" fmla="*/ 0 w 19142"/>
              <a:gd name="connsiteY4" fmla="*/ 6454 h 21798"/>
              <a:gd name="connsiteX5" fmla="*/ 0 w 19142"/>
              <a:gd name="connsiteY5" fmla="*/ 19997 h 21798"/>
              <a:gd name="connsiteX6" fmla="*/ 1961 w 19142"/>
              <a:gd name="connsiteY6" fmla="*/ 21798 h 21798"/>
              <a:gd name="connsiteX7" fmla="*/ 17053 w 19142"/>
              <a:gd name="connsiteY7" fmla="*/ 21798 h 21798"/>
              <a:gd name="connsiteX8" fmla="*/ 19014 w 19142"/>
              <a:gd name="connsiteY8" fmla="*/ 19997 h 21798"/>
              <a:gd name="connsiteX9" fmla="*/ 19142 w 19142"/>
              <a:gd name="connsiteY9" fmla="*/ 6256 h 21798"/>
              <a:gd name="connsiteX10" fmla="*/ 17413 w 19142"/>
              <a:gd name="connsiteY10" fmla="*/ 4664 h 21798"/>
              <a:gd name="connsiteX11" fmla="*/ 13822 w 19142"/>
              <a:gd name="connsiteY11" fmla="*/ 4654 h 21798"/>
              <a:gd name="connsiteX12" fmla="*/ 11445 w 19142"/>
              <a:gd name="connsiteY12" fmla="*/ 0 h 21798"/>
              <a:gd name="connsiteX0" fmla="*/ 11445 w 19142"/>
              <a:gd name="connsiteY0" fmla="*/ 0 h 21798"/>
              <a:gd name="connsiteX1" fmla="*/ 12026 w 19142"/>
              <a:gd name="connsiteY1" fmla="*/ 4653 h 21798"/>
              <a:gd name="connsiteX2" fmla="*/ 8021 w 19142"/>
              <a:gd name="connsiteY2" fmla="*/ 4613 h 21798"/>
              <a:gd name="connsiteX3" fmla="*/ 1961 w 19142"/>
              <a:gd name="connsiteY3" fmla="*/ 4653 h 21798"/>
              <a:gd name="connsiteX4" fmla="*/ 0 w 19142"/>
              <a:gd name="connsiteY4" fmla="*/ 6454 h 21798"/>
              <a:gd name="connsiteX5" fmla="*/ 0 w 19142"/>
              <a:gd name="connsiteY5" fmla="*/ 19997 h 21798"/>
              <a:gd name="connsiteX6" fmla="*/ 1961 w 19142"/>
              <a:gd name="connsiteY6" fmla="*/ 21798 h 21798"/>
              <a:gd name="connsiteX7" fmla="*/ 17053 w 19142"/>
              <a:gd name="connsiteY7" fmla="*/ 21798 h 21798"/>
              <a:gd name="connsiteX8" fmla="*/ 19014 w 19142"/>
              <a:gd name="connsiteY8" fmla="*/ 19997 h 21798"/>
              <a:gd name="connsiteX9" fmla="*/ 19142 w 19142"/>
              <a:gd name="connsiteY9" fmla="*/ 6256 h 21798"/>
              <a:gd name="connsiteX10" fmla="*/ 17413 w 19142"/>
              <a:gd name="connsiteY10" fmla="*/ 4664 h 21798"/>
              <a:gd name="connsiteX11" fmla="*/ 13822 w 19142"/>
              <a:gd name="connsiteY11" fmla="*/ 4654 h 21798"/>
              <a:gd name="connsiteX12" fmla="*/ 11445 w 19142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664 h 21798"/>
              <a:gd name="connsiteX11" fmla="*/ 13822 w 19145"/>
              <a:gd name="connsiteY11" fmla="*/ 4654 h 21798"/>
              <a:gd name="connsiteX12" fmla="*/ 11445 w 19145"/>
              <a:gd name="connsiteY12" fmla="*/ 0 h 21798"/>
              <a:gd name="connsiteX0" fmla="*/ 11445 w 19188"/>
              <a:gd name="connsiteY0" fmla="*/ 0 h 21798"/>
              <a:gd name="connsiteX1" fmla="*/ 12026 w 19188"/>
              <a:gd name="connsiteY1" fmla="*/ 4653 h 21798"/>
              <a:gd name="connsiteX2" fmla="*/ 8021 w 19188"/>
              <a:gd name="connsiteY2" fmla="*/ 4613 h 21798"/>
              <a:gd name="connsiteX3" fmla="*/ 1961 w 19188"/>
              <a:gd name="connsiteY3" fmla="*/ 4653 h 21798"/>
              <a:gd name="connsiteX4" fmla="*/ 0 w 19188"/>
              <a:gd name="connsiteY4" fmla="*/ 6454 h 21798"/>
              <a:gd name="connsiteX5" fmla="*/ 0 w 19188"/>
              <a:gd name="connsiteY5" fmla="*/ 19997 h 21798"/>
              <a:gd name="connsiteX6" fmla="*/ 1961 w 19188"/>
              <a:gd name="connsiteY6" fmla="*/ 21798 h 21798"/>
              <a:gd name="connsiteX7" fmla="*/ 17053 w 19188"/>
              <a:gd name="connsiteY7" fmla="*/ 21798 h 21798"/>
              <a:gd name="connsiteX8" fmla="*/ 19014 w 19188"/>
              <a:gd name="connsiteY8" fmla="*/ 19997 h 21798"/>
              <a:gd name="connsiteX9" fmla="*/ 19185 w 19188"/>
              <a:gd name="connsiteY9" fmla="*/ 6415 h 21798"/>
              <a:gd name="connsiteX10" fmla="*/ 17413 w 19188"/>
              <a:gd name="connsiteY10" fmla="*/ 4664 h 21798"/>
              <a:gd name="connsiteX11" fmla="*/ 13822 w 19188"/>
              <a:gd name="connsiteY11" fmla="*/ 4654 h 21798"/>
              <a:gd name="connsiteX12" fmla="*/ 11445 w 19188"/>
              <a:gd name="connsiteY12" fmla="*/ 0 h 21798"/>
              <a:gd name="connsiteX0" fmla="*/ 11445 w 19190"/>
              <a:gd name="connsiteY0" fmla="*/ 0 h 21798"/>
              <a:gd name="connsiteX1" fmla="*/ 12026 w 19190"/>
              <a:gd name="connsiteY1" fmla="*/ 4653 h 21798"/>
              <a:gd name="connsiteX2" fmla="*/ 8021 w 19190"/>
              <a:gd name="connsiteY2" fmla="*/ 4613 h 21798"/>
              <a:gd name="connsiteX3" fmla="*/ 1961 w 19190"/>
              <a:gd name="connsiteY3" fmla="*/ 4653 h 21798"/>
              <a:gd name="connsiteX4" fmla="*/ 0 w 19190"/>
              <a:gd name="connsiteY4" fmla="*/ 6454 h 21798"/>
              <a:gd name="connsiteX5" fmla="*/ 0 w 19190"/>
              <a:gd name="connsiteY5" fmla="*/ 19997 h 21798"/>
              <a:gd name="connsiteX6" fmla="*/ 1961 w 19190"/>
              <a:gd name="connsiteY6" fmla="*/ 21798 h 21798"/>
              <a:gd name="connsiteX7" fmla="*/ 17053 w 19190"/>
              <a:gd name="connsiteY7" fmla="*/ 21798 h 21798"/>
              <a:gd name="connsiteX8" fmla="*/ 19014 w 19190"/>
              <a:gd name="connsiteY8" fmla="*/ 19997 h 21798"/>
              <a:gd name="connsiteX9" fmla="*/ 19185 w 19190"/>
              <a:gd name="connsiteY9" fmla="*/ 6415 h 21798"/>
              <a:gd name="connsiteX10" fmla="*/ 17802 w 19190"/>
              <a:gd name="connsiteY10" fmla="*/ 4664 h 21798"/>
              <a:gd name="connsiteX11" fmla="*/ 13822 w 19190"/>
              <a:gd name="connsiteY11" fmla="*/ 4654 h 21798"/>
              <a:gd name="connsiteX12" fmla="*/ 11445 w 19190"/>
              <a:gd name="connsiteY12" fmla="*/ 0 h 21798"/>
              <a:gd name="connsiteX0" fmla="*/ 11445 w 19190"/>
              <a:gd name="connsiteY0" fmla="*/ 0 h 21798"/>
              <a:gd name="connsiteX1" fmla="*/ 12026 w 19190"/>
              <a:gd name="connsiteY1" fmla="*/ 4653 h 21798"/>
              <a:gd name="connsiteX2" fmla="*/ 8021 w 19190"/>
              <a:gd name="connsiteY2" fmla="*/ 4613 h 21798"/>
              <a:gd name="connsiteX3" fmla="*/ 1961 w 19190"/>
              <a:gd name="connsiteY3" fmla="*/ 4653 h 21798"/>
              <a:gd name="connsiteX4" fmla="*/ 0 w 19190"/>
              <a:gd name="connsiteY4" fmla="*/ 6454 h 21798"/>
              <a:gd name="connsiteX5" fmla="*/ 0 w 19190"/>
              <a:gd name="connsiteY5" fmla="*/ 19997 h 21798"/>
              <a:gd name="connsiteX6" fmla="*/ 1961 w 19190"/>
              <a:gd name="connsiteY6" fmla="*/ 21798 h 21798"/>
              <a:gd name="connsiteX7" fmla="*/ 17053 w 19190"/>
              <a:gd name="connsiteY7" fmla="*/ 21798 h 21798"/>
              <a:gd name="connsiteX8" fmla="*/ 19014 w 19190"/>
              <a:gd name="connsiteY8" fmla="*/ 19997 h 21798"/>
              <a:gd name="connsiteX9" fmla="*/ 19185 w 19190"/>
              <a:gd name="connsiteY9" fmla="*/ 6415 h 21798"/>
              <a:gd name="connsiteX10" fmla="*/ 17716 w 19190"/>
              <a:gd name="connsiteY10" fmla="*/ 4664 h 21798"/>
              <a:gd name="connsiteX11" fmla="*/ 13822 w 19190"/>
              <a:gd name="connsiteY11" fmla="*/ 4654 h 21798"/>
              <a:gd name="connsiteX12" fmla="*/ 11445 w 19190"/>
              <a:gd name="connsiteY12" fmla="*/ 0 h 21798"/>
              <a:gd name="connsiteX0" fmla="*/ 11445 w 19061"/>
              <a:gd name="connsiteY0" fmla="*/ 0 h 21798"/>
              <a:gd name="connsiteX1" fmla="*/ 12026 w 19061"/>
              <a:gd name="connsiteY1" fmla="*/ 4653 h 21798"/>
              <a:gd name="connsiteX2" fmla="*/ 8021 w 19061"/>
              <a:gd name="connsiteY2" fmla="*/ 4613 h 21798"/>
              <a:gd name="connsiteX3" fmla="*/ 1961 w 19061"/>
              <a:gd name="connsiteY3" fmla="*/ 4653 h 21798"/>
              <a:gd name="connsiteX4" fmla="*/ 0 w 19061"/>
              <a:gd name="connsiteY4" fmla="*/ 6454 h 21798"/>
              <a:gd name="connsiteX5" fmla="*/ 0 w 19061"/>
              <a:gd name="connsiteY5" fmla="*/ 19997 h 21798"/>
              <a:gd name="connsiteX6" fmla="*/ 1961 w 19061"/>
              <a:gd name="connsiteY6" fmla="*/ 21798 h 21798"/>
              <a:gd name="connsiteX7" fmla="*/ 17053 w 19061"/>
              <a:gd name="connsiteY7" fmla="*/ 21798 h 21798"/>
              <a:gd name="connsiteX8" fmla="*/ 19014 w 19061"/>
              <a:gd name="connsiteY8" fmla="*/ 19997 h 21798"/>
              <a:gd name="connsiteX9" fmla="*/ 19055 w 19061"/>
              <a:gd name="connsiteY9" fmla="*/ 6415 h 21798"/>
              <a:gd name="connsiteX10" fmla="*/ 17716 w 19061"/>
              <a:gd name="connsiteY10" fmla="*/ 4664 h 21798"/>
              <a:gd name="connsiteX11" fmla="*/ 13822 w 19061"/>
              <a:gd name="connsiteY11" fmla="*/ 4654 h 21798"/>
              <a:gd name="connsiteX12" fmla="*/ 11445 w 19061"/>
              <a:gd name="connsiteY12" fmla="*/ 0 h 2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61" h="21798" extrusionOk="0">
                <a:moveTo>
                  <a:pt x="11445" y="0"/>
                </a:moveTo>
                <a:cubicBezTo>
                  <a:pt x="11639" y="1551"/>
                  <a:pt x="11832" y="3102"/>
                  <a:pt x="12026" y="4653"/>
                </a:cubicBezTo>
                <a:cubicBezTo>
                  <a:pt x="11851" y="4606"/>
                  <a:pt x="8213" y="4613"/>
                  <a:pt x="8021" y="4613"/>
                </a:cubicBezTo>
                <a:lnTo>
                  <a:pt x="1961" y="4653"/>
                </a:lnTo>
                <a:cubicBezTo>
                  <a:pt x="878" y="4653"/>
                  <a:pt x="0" y="5459"/>
                  <a:pt x="0" y="6454"/>
                </a:cubicBezTo>
                <a:lnTo>
                  <a:pt x="0" y="19997"/>
                </a:lnTo>
                <a:cubicBezTo>
                  <a:pt x="0" y="20992"/>
                  <a:pt x="878" y="21798"/>
                  <a:pt x="1961" y="21798"/>
                </a:cubicBezTo>
                <a:lnTo>
                  <a:pt x="17053" y="21798"/>
                </a:lnTo>
                <a:cubicBezTo>
                  <a:pt x="18136" y="21798"/>
                  <a:pt x="19014" y="20992"/>
                  <a:pt x="19014" y="19997"/>
                </a:cubicBezTo>
                <a:cubicBezTo>
                  <a:pt x="19028" y="14993"/>
                  <a:pt x="19041" y="11419"/>
                  <a:pt x="19055" y="6415"/>
                </a:cubicBezTo>
                <a:cubicBezTo>
                  <a:pt x="19127" y="5620"/>
                  <a:pt x="18551" y="4705"/>
                  <a:pt x="17716" y="4664"/>
                </a:cubicBezTo>
                <a:lnTo>
                  <a:pt x="13822" y="4654"/>
                </a:lnTo>
                <a:lnTo>
                  <a:pt x="11445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US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name of the new value column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(a character string)</a:t>
            </a:r>
          </a:p>
        </p:txBody>
      </p:sp>
      <p:sp>
        <p:nvSpPr>
          <p:cNvPr id="573" name="numeric indexes of columns to collapse…"/>
          <p:cNvSpPr/>
          <p:nvPr/>
        </p:nvSpPr>
        <p:spPr>
          <a:xfrm>
            <a:off x="7678380" y="4028229"/>
            <a:ext cx="4191001" cy="5113051"/>
          </a:xfrm>
          <a:custGeom>
            <a:avLst/>
            <a:gdLst>
              <a:gd name="connsiteX0" fmla="*/ 13795 w 21600"/>
              <a:gd name="connsiteY0" fmla="*/ 0 h 21974"/>
              <a:gd name="connsiteX1" fmla="*/ 10383 w 21600"/>
              <a:gd name="connsiteY1" fmla="*/ 4290 h 21974"/>
              <a:gd name="connsiteX2" fmla="*/ 2228 w 21600"/>
              <a:gd name="connsiteY2" fmla="*/ 4290 h 21974"/>
              <a:gd name="connsiteX3" fmla="*/ 0 w 21600"/>
              <a:gd name="connsiteY3" fmla="*/ 6148 h 21974"/>
              <a:gd name="connsiteX4" fmla="*/ 0 w 21600"/>
              <a:gd name="connsiteY4" fmla="*/ 20117 h 21974"/>
              <a:gd name="connsiteX5" fmla="*/ 2228 w 21600"/>
              <a:gd name="connsiteY5" fmla="*/ 21974 h 21974"/>
              <a:gd name="connsiteX6" fmla="*/ 19372 w 21600"/>
              <a:gd name="connsiteY6" fmla="*/ 21974 h 21974"/>
              <a:gd name="connsiteX7" fmla="*/ 21600 w 21600"/>
              <a:gd name="connsiteY7" fmla="*/ 20117 h 21974"/>
              <a:gd name="connsiteX8" fmla="*/ 21600 w 21600"/>
              <a:gd name="connsiteY8" fmla="*/ 6148 h 21974"/>
              <a:gd name="connsiteX9" fmla="*/ 19372 w 21600"/>
              <a:gd name="connsiteY9" fmla="*/ 4290 h 21974"/>
              <a:gd name="connsiteX10" fmla="*/ 11694 w 21600"/>
              <a:gd name="connsiteY10" fmla="*/ 4290 h 21974"/>
              <a:gd name="connsiteX11" fmla="*/ 13795 w 21600"/>
              <a:gd name="connsiteY11" fmla="*/ 0 h 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21974" extrusionOk="0">
                <a:moveTo>
                  <a:pt x="13795" y="0"/>
                </a:moveTo>
                <a:lnTo>
                  <a:pt x="10383" y="4290"/>
                </a:lnTo>
                <a:lnTo>
                  <a:pt x="2228" y="4290"/>
                </a:lnTo>
                <a:cubicBezTo>
                  <a:pt x="997" y="4290"/>
                  <a:pt x="0" y="5122"/>
                  <a:pt x="0" y="6148"/>
                </a:cubicBezTo>
                <a:lnTo>
                  <a:pt x="0" y="20117"/>
                </a:lnTo>
                <a:cubicBezTo>
                  <a:pt x="0" y="21142"/>
                  <a:pt x="997" y="21974"/>
                  <a:pt x="2228" y="21974"/>
                </a:cubicBezTo>
                <a:lnTo>
                  <a:pt x="19372" y="21974"/>
                </a:lnTo>
                <a:cubicBezTo>
                  <a:pt x="20603" y="21974"/>
                  <a:pt x="21600" y="21142"/>
                  <a:pt x="21600" y="20117"/>
                </a:cubicBezTo>
                <a:lnTo>
                  <a:pt x="21600" y="6148"/>
                </a:lnTo>
                <a:cubicBezTo>
                  <a:pt x="21600" y="5122"/>
                  <a:pt x="20603" y="4290"/>
                  <a:pt x="19372" y="4290"/>
                </a:cubicBezTo>
                <a:lnTo>
                  <a:pt x="11694" y="4290"/>
                </a:lnTo>
                <a:lnTo>
                  <a:pt x="13795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US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numeric ind</a:t>
            </a:r>
            <a:r>
              <a:rPr lang="en-US" dirty="0"/>
              <a:t>ic</a:t>
            </a:r>
            <a:r>
              <a:rPr dirty="0"/>
              <a:t>es of columns to collapse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(or names) 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sp>
        <p:nvSpPr>
          <p:cNvPr id="57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8" name="cases %&gt;% gather(&quot;year&quot;,&quot;n&quot;, 2:4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2:4,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"n")</a:t>
            </a:r>
          </a:p>
        </p:txBody>
      </p:sp>
      <p:sp>
        <p:nvSpPr>
          <p:cNvPr id="579" name="numeric indexes"/>
          <p:cNvSpPr/>
          <p:nvPr/>
        </p:nvSpPr>
        <p:spPr>
          <a:xfrm>
            <a:off x="6290336" y="3990776"/>
            <a:ext cx="3385742" cy="3270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62" y="0"/>
                </a:moveTo>
                <a:lnTo>
                  <a:pt x="17106" y="5137"/>
                </a:lnTo>
                <a:lnTo>
                  <a:pt x="2228" y="5137"/>
                </a:lnTo>
                <a:cubicBezTo>
                  <a:pt x="998" y="5137"/>
                  <a:pt x="0" y="6170"/>
                  <a:pt x="0" y="7444"/>
                </a:cubicBezTo>
                <a:lnTo>
                  <a:pt x="0" y="19293"/>
                </a:lnTo>
                <a:cubicBezTo>
                  <a:pt x="0" y="20567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67"/>
                  <a:pt x="21600" y="19293"/>
                </a:cubicBezTo>
                <a:lnTo>
                  <a:pt x="21600" y="7444"/>
                </a:lnTo>
                <a:cubicBezTo>
                  <a:pt x="21600" y="6170"/>
                  <a:pt x="20602" y="5137"/>
                  <a:pt x="19372" y="5137"/>
                </a:cubicBezTo>
                <a:lnTo>
                  <a:pt x="18415" y="5137"/>
                </a:lnTo>
                <a:lnTo>
                  <a:pt x="17762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numeric ind</a:t>
            </a:r>
            <a:r>
              <a:rPr lang="en-US" dirty="0"/>
              <a:t>ic</a:t>
            </a:r>
            <a:r>
              <a:rPr dirty="0"/>
              <a:t>es</a:t>
            </a:r>
          </a:p>
        </p:txBody>
      </p:sp>
      <p:pic>
        <p:nvPicPr>
          <p:cNvPr id="580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/>
          <a:srcRect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2"/>
          <p:cNvSpPr txBox="1"/>
          <p:nvPr/>
        </p:nvSpPr>
        <p:spPr>
          <a:xfrm>
            <a:off x="11288447" y="7683038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</a:t>
            </a:r>
          </a:p>
        </p:txBody>
      </p:sp>
      <p:sp>
        <p:nvSpPr>
          <p:cNvPr id="582" name="3"/>
          <p:cNvSpPr txBox="1"/>
          <p:nvPr/>
        </p:nvSpPr>
        <p:spPr>
          <a:xfrm>
            <a:off x="15531211" y="7683038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3</a:t>
            </a:r>
          </a:p>
        </p:txBody>
      </p:sp>
      <p:sp>
        <p:nvSpPr>
          <p:cNvPr id="583" name="4"/>
          <p:cNvSpPr txBox="1"/>
          <p:nvPr/>
        </p:nvSpPr>
        <p:spPr>
          <a:xfrm>
            <a:off x="19773976" y="7683038"/>
            <a:ext cx="54450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sp>
        <p:nvSpPr>
          <p:cNvPr id="58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8" name="cases %&gt;% gather(&quot;year&quot;,&quot;n&quot;, &quot;2011&quot;, &quot;2012&quot;, &quot;2013&quot;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c(</a:t>
            </a:r>
            <a:r>
              <a:rPr lang="en-US" dirty="0"/>
              <a:t>"2011", "2012", "2013"</a:t>
            </a:r>
            <a:r>
              <a:rPr lang="en-US" dirty="0">
                <a:solidFill>
                  <a:schemeClr val="tx1"/>
                </a:solidFill>
              </a:rPr>
              <a:t>),</a:t>
            </a:r>
            <a:r>
              <a:rPr lang="en-US" dirty="0"/>
              <a:t>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"n"</a:t>
            </a:r>
            <a:r>
              <a:rPr lang="en-US" dirty="0">
                <a:solidFill>
                  <a:schemeClr val="tx1"/>
                </a:solidFill>
              </a:rPr>
              <a:t>)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58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/>
          <a:srcRect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2011"/>
          <p:cNvSpPr txBox="1"/>
          <p:nvPr/>
        </p:nvSpPr>
        <p:spPr>
          <a:xfrm>
            <a:off x="10654260" y="7683038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2011</a:t>
            </a:r>
          </a:p>
        </p:txBody>
      </p:sp>
      <p:sp>
        <p:nvSpPr>
          <p:cNvPr id="591" name="2012"/>
          <p:cNvSpPr txBox="1"/>
          <p:nvPr/>
        </p:nvSpPr>
        <p:spPr>
          <a:xfrm>
            <a:off x="14909724" y="7683038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2012</a:t>
            </a:r>
          </a:p>
        </p:txBody>
      </p:sp>
      <p:sp>
        <p:nvSpPr>
          <p:cNvPr id="592" name="2013"/>
          <p:cNvSpPr txBox="1"/>
          <p:nvPr/>
        </p:nvSpPr>
        <p:spPr>
          <a:xfrm>
            <a:off x="19190588" y="7683038"/>
            <a:ext cx="17112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2013</a:t>
            </a:r>
          </a:p>
        </p:txBody>
      </p:sp>
      <p:sp>
        <p:nvSpPr>
          <p:cNvPr id="593" name="names"/>
          <p:cNvSpPr/>
          <p:nvPr/>
        </p:nvSpPr>
        <p:spPr>
          <a:xfrm>
            <a:off x="9335758" y="4052093"/>
            <a:ext cx="3385741" cy="3203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81" y="0"/>
                </a:moveTo>
                <a:lnTo>
                  <a:pt x="16627" y="4790"/>
                </a:lnTo>
                <a:lnTo>
                  <a:pt x="2228" y="4790"/>
                </a:lnTo>
                <a:cubicBezTo>
                  <a:pt x="998" y="4790"/>
                  <a:pt x="0" y="5845"/>
                  <a:pt x="0" y="7146"/>
                </a:cubicBezTo>
                <a:lnTo>
                  <a:pt x="0" y="19245"/>
                </a:lnTo>
                <a:cubicBezTo>
                  <a:pt x="0" y="20545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45"/>
                  <a:pt x="21600" y="19245"/>
                </a:cubicBezTo>
                <a:lnTo>
                  <a:pt x="21600" y="7146"/>
                </a:lnTo>
                <a:cubicBezTo>
                  <a:pt x="21600" y="5845"/>
                  <a:pt x="20602" y="4790"/>
                  <a:pt x="19372" y="4790"/>
                </a:cubicBezTo>
                <a:lnTo>
                  <a:pt x="17934" y="4790"/>
                </a:lnTo>
                <a:lnTo>
                  <a:pt x="17281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sp>
        <p:nvSpPr>
          <p:cNvPr id="59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8" name="cases %&gt;% gather(&quot;year&quot;,&quot;n&quot;, -Country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-Country, </a:t>
            </a:r>
            <a:r>
              <a:rPr dirty="0">
                <a:solidFill>
                  <a:srgbClr val="000000"/>
                </a:solidFill>
              </a:rPr>
              <a:t>"</a:t>
            </a:r>
            <a:r>
              <a:rPr dirty="0" err="1">
                <a:solidFill>
                  <a:srgbClr val="000000"/>
                </a:solidFill>
              </a:rPr>
              <a:t>year","n</a:t>
            </a:r>
            <a:r>
              <a:rPr dirty="0">
                <a:solidFill>
                  <a:srgbClr val="000000"/>
                </a:solidFill>
              </a:rPr>
              <a:t>")</a:t>
            </a:r>
          </a:p>
        </p:txBody>
      </p:sp>
      <p:pic>
        <p:nvPicPr>
          <p:cNvPr id="59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/>
          <a:srcRect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Not Country"/>
          <p:cNvSpPr txBox="1"/>
          <p:nvPr/>
        </p:nvSpPr>
        <p:spPr>
          <a:xfrm>
            <a:off x="9456916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1" name="Not Country"/>
          <p:cNvSpPr txBox="1"/>
          <p:nvPr/>
        </p:nvSpPr>
        <p:spPr>
          <a:xfrm>
            <a:off x="13712381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2" name="Not Country"/>
          <p:cNvSpPr txBox="1"/>
          <p:nvPr/>
        </p:nvSpPr>
        <p:spPr>
          <a:xfrm>
            <a:off x="17993245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3" name="Everything except…"/>
          <p:cNvSpPr/>
          <p:nvPr/>
        </p:nvSpPr>
        <p:spPr>
          <a:xfrm>
            <a:off x="7221036" y="3984625"/>
            <a:ext cx="3385742" cy="3270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62" y="0"/>
                </a:moveTo>
                <a:lnTo>
                  <a:pt x="17106" y="5137"/>
                </a:lnTo>
                <a:lnTo>
                  <a:pt x="2228" y="5137"/>
                </a:lnTo>
                <a:cubicBezTo>
                  <a:pt x="998" y="5137"/>
                  <a:pt x="0" y="6170"/>
                  <a:pt x="0" y="7444"/>
                </a:cubicBezTo>
                <a:lnTo>
                  <a:pt x="0" y="19293"/>
                </a:lnTo>
                <a:cubicBezTo>
                  <a:pt x="0" y="20567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67"/>
                  <a:pt x="21600" y="19293"/>
                </a:cubicBezTo>
                <a:lnTo>
                  <a:pt x="21600" y="7444"/>
                </a:lnTo>
                <a:cubicBezTo>
                  <a:pt x="21600" y="6170"/>
                  <a:pt x="20602" y="5137"/>
                  <a:pt x="19372" y="5137"/>
                </a:cubicBezTo>
                <a:lnTo>
                  <a:pt x="18415" y="5137"/>
                </a:lnTo>
                <a:lnTo>
                  <a:pt x="17762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Everything except…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sp>
        <p:nvSpPr>
          <p:cNvPr id="60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8" name="cases %&gt;% gather(&quot;year&quot;,&quot;n&quot;, 2:4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2:4,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"n")</a:t>
            </a:r>
          </a:p>
        </p:txBody>
      </p:sp>
      <p:sp>
        <p:nvSpPr>
          <p:cNvPr id="609" name="Rectangle"/>
          <p:cNvSpPr/>
          <p:nvPr/>
        </p:nvSpPr>
        <p:spPr>
          <a:xfrm>
            <a:off x="2500331" y="4729512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0" name="cases %&gt;% gather(&quot;year&quot;,&quot;n&quot;, &quot;2011&quot;, &quot;2012&quot;, &quot;2013&quot;)"/>
          <p:cNvSpPr txBox="1"/>
          <p:nvPr/>
        </p:nvSpPr>
        <p:spPr>
          <a:xfrm>
            <a:off x="2690177" y="5099489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c(</a:t>
            </a:r>
            <a:r>
              <a:rPr lang="en-US" dirty="0"/>
              <a:t>"2011", "2012", "2013"</a:t>
            </a:r>
            <a:r>
              <a:rPr lang="en-US" dirty="0">
                <a:solidFill>
                  <a:schemeClr val="tx1"/>
                </a:solidFill>
              </a:rPr>
              <a:t>),</a:t>
            </a:r>
            <a:r>
              <a:rPr lang="en-US" dirty="0"/>
              <a:t>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</a:t>
            </a:r>
            <a:r>
              <a:rPr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")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11" name="Rectangle"/>
          <p:cNvSpPr/>
          <p:nvPr/>
        </p:nvSpPr>
        <p:spPr>
          <a:xfrm>
            <a:off x="2500331" y="6747926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2" name="cases %&gt;% gather(&quot;year&quot;,&quot;n&quot;, starts_with(&quot;201&quot;))"/>
          <p:cNvSpPr txBox="1"/>
          <p:nvPr/>
        </p:nvSpPr>
        <p:spPr>
          <a:xfrm>
            <a:off x="2690177" y="7117903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 err="1"/>
              <a:t>starts_with</a:t>
            </a:r>
            <a:r>
              <a:rPr lang="en-US" dirty="0"/>
              <a:t>("201")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/>
              <a:t>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"n</a:t>
            </a:r>
            <a:r>
              <a:rPr lang="en-US" dirty="0">
                <a:solidFill>
                  <a:srgbClr val="000000"/>
                </a:solidFill>
              </a:rPr>
              <a:t>"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13" name="Rectangle"/>
          <p:cNvSpPr/>
          <p:nvPr/>
        </p:nvSpPr>
        <p:spPr>
          <a:xfrm>
            <a:off x="2500331" y="8766340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4" name="cases %&gt;% gather(&quot;year&quot;,&quot;n&quot;, -Country)"/>
          <p:cNvSpPr txBox="1"/>
          <p:nvPr/>
        </p:nvSpPr>
        <p:spPr>
          <a:xfrm>
            <a:off x="2690177" y="9136317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-Country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/>
              <a:t> </a:t>
            </a:r>
            <a:r>
              <a:rPr dirty="0">
                <a:solidFill>
                  <a:srgbClr val="000000"/>
                </a:solidFill>
              </a:rPr>
              <a:t>"</a:t>
            </a:r>
            <a:r>
              <a:rPr dirty="0" err="1">
                <a:solidFill>
                  <a:srgbClr val="000000"/>
                </a:solidFill>
              </a:rPr>
              <a:t>year","n</a:t>
            </a:r>
            <a:r>
              <a:rPr dirty="0">
                <a:solidFill>
                  <a:srgbClr val="000000"/>
                </a:solidFill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617" name="Use gather() to reorganize table4a into three columns: country, year, and cases."/>
          <p:cNvSpPr txBox="1">
            <a:spLocks noGrp="1"/>
          </p:cNvSpPr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</a:t>
            </a:r>
            <a:r>
              <a:rPr lang="en-US" b="1" dirty="0" err="1"/>
              <a:t>pivot_longer</a:t>
            </a:r>
            <a:r>
              <a:rPr b="1" dirty="0"/>
              <a:t>()</a:t>
            </a:r>
            <a:r>
              <a:rPr dirty="0"/>
              <a:t> to reorganize </a:t>
            </a:r>
            <a:r>
              <a:rPr b="1" dirty="0"/>
              <a:t>table4a </a:t>
            </a:r>
            <a:r>
              <a:rPr dirty="0"/>
              <a:t>into three columns: </a:t>
            </a:r>
            <a:r>
              <a:rPr i="1" dirty="0"/>
              <a:t>country, year, </a:t>
            </a:r>
            <a:r>
              <a:rPr dirty="0"/>
              <a:t>and</a:t>
            </a:r>
            <a:r>
              <a:rPr i="1" dirty="0"/>
              <a:t> cases.</a:t>
            </a:r>
          </a:p>
        </p:txBody>
      </p:sp>
      <p:pic>
        <p:nvPicPr>
          <p:cNvPr id="61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619" name="Screen Shot 2017-07-20 at 1.26.42 PM.png" descr="Screen Shot 2017-07-20 at 1.26.42 PM.png"/>
          <p:cNvPicPr>
            <a:picLocks noChangeAspect="1"/>
          </p:cNvPicPr>
          <p:nvPr/>
        </p:nvPicPr>
        <p:blipFill>
          <a:blip r:embed="rId6"/>
          <a:srcRect t="11413" r="1913" b="7791"/>
          <a:stretch>
            <a:fillRect/>
          </a:stretch>
        </p:blipFill>
        <p:spPr>
          <a:xfrm>
            <a:off x="3498056" y="6243439"/>
            <a:ext cx="17387774" cy="4175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8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Screen Shot 2017-07-20 at 2.24.39 PM.png" descr="Screen Shot 2017-07-20 at 2.24.39 PM.png"/>
          <p:cNvPicPr>
            <a:picLocks noChangeAspect="1"/>
          </p:cNvPicPr>
          <p:nvPr/>
        </p:nvPicPr>
        <p:blipFill>
          <a:blip r:embed="rId3"/>
          <a:srcRect r="791" b="3706"/>
          <a:stretch>
            <a:fillRect/>
          </a:stretch>
        </p:blipFill>
        <p:spPr>
          <a:xfrm>
            <a:off x="2477690" y="3190615"/>
            <a:ext cx="19428811" cy="7722784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Arrow"/>
          <p:cNvSpPr/>
          <p:nvPr/>
        </p:nvSpPr>
        <p:spPr>
          <a:xfrm>
            <a:off x="5945622" y="4029640"/>
            <a:ext cx="2566858" cy="1320018"/>
          </a:xfrm>
          <a:prstGeom prst="rightArrow">
            <a:avLst>
              <a:gd name="adj1" fmla="val 38113"/>
              <a:gd name="adj2" fmla="val 70710"/>
            </a:avLst>
          </a:prstGeom>
          <a:solidFill>
            <a:schemeClr val="accent1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5" name="table4a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table4a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cols = 2:3, </a:t>
            </a:r>
            <a:r>
              <a:rPr lang="en-US" dirty="0" err="1">
                <a:solidFill>
                  <a:srgbClr val="000000"/>
                </a:solidFill>
              </a:rPr>
              <a:t>names_to</a:t>
            </a:r>
            <a:r>
              <a:rPr dirty="0">
                <a:solidFill>
                  <a:srgbClr val="000000"/>
                </a:solidFill>
              </a:rPr>
              <a:t> = "year", </a:t>
            </a:r>
            <a:r>
              <a:rPr dirty="0" err="1">
                <a:solidFill>
                  <a:srgbClr val="000000"/>
                </a:solidFill>
              </a:rPr>
              <a:t>value</a:t>
            </a:r>
            <a:r>
              <a:rPr lang="en-US" dirty="0" err="1">
                <a:solidFill>
                  <a:srgbClr val="000000"/>
                </a:solidFill>
              </a:rPr>
              <a:t>s_to</a:t>
            </a:r>
            <a:r>
              <a:rPr dirty="0">
                <a:solidFill>
                  <a:srgbClr val="000000"/>
                </a:solidFill>
              </a:rPr>
              <a:t> = "n")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1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Screen Shot 2017-07-20 at 2.25.52 PM.png" descr="Screen Shot 2017-07-20 at 2.25.52 PM.png"/>
          <p:cNvPicPr>
            <a:picLocks noChangeAspect="1"/>
          </p:cNvPicPr>
          <p:nvPr/>
        </p:nvPicPr>
        <p:blipFill>
          <a:blip r:embed="rId2"/>
          <a:srcRect r="1012" b="1383"/>
          <a:stretch>
            <a:fillRect/>
          </a:stretch>
        </p:blipFill>
        <p:spPr>
          <a:xfrm>
            <a:off x="2510948" y="3125156"/>
            <a:ext cx="19513163" cy="8066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0" name="table4a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table4a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pivot_longer</a:t>
            </a:r>
            <a:r>
              <a:rPr lang="en-US" dirty="0">
                <a:solidFill>
                  <a:schemeClr val="tx1"/>
                </a:solidFill>
              </a:rPr>
              <a:t>(cols = 2:3, </a:t>
            </a:r>
            <a:r>
              <a:rPr lang="en-US" dirty="0" err="1">
                <a:solidFill>
                  <a:schemeClr val="tx1"/>
                </a:solidFill>
              </a:rPr>
              <a:t>names_to</a:t>
            </a:r>
            <a:r>
              <a:rPr lang="en-US" dirty="0">
                <a:solidFill>
                  <a:schemeClr val="tx1"/>
                </a:solidFill>
              </a:rPr>
              <a:t> = "year", </a:t>
            </a:r>
            <a:r>
              <a:rPr lang="en-US" dirty="0" err="1">
                <a:solidFill>
                  <a:schemeClr val="tx1"/>
                </a:solidFill>
              </a:rPr>
              <a:t>values_to</a:t>
            </a:r>
            <a:r>
              <a:rPr lang="en-US" dirty="0">
                <a:solidFill>
                  <a:schemeClr val="tx1"/>
                </a:solidFill>
              </a:rPr>
              <a:t> = "n"</a:t>
            </a:r>
            <a:r>
              <a:rPr dirty="0">
                <a:solidFill>
                  <a:srgbClr val="000000"/>
                </a:solidFill>
              </a:rPr>
              <a:t>, </a:t>
            </a:r>
            <a:endParaRPr lang="en-US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sz="4800" dirty="0" err="1">
                <a:solidFill>
                  <a:schemeClr val="accent1"/>
                </a:solidFill>
              </a:rPr>
              <a:t>names_ptypes</a:t>
            </a:r>
            <a:r>
              <a:rPr lang="en-US" sz="4800" dirty="0">
                <a:solidFill>
                  <a:schemeClr val="accent1"/>
                </a:solidFill>
              </a:rPr>
              <a:t> = list(</a:t>
            </a:r>
            <a:r>
              <a:rPr lang="en-US" sz="4800" dirty="0">
                <a:solidFill>
                  <a:schemeClr val="accent5"/>
                </a:solidFill>
              </a:rPr>
              <a:t>year = integer()</a:t>
            </a:r>
            <a:r>
              <a:rPr lang="en-US" sz="4800" dirty="0">
                <a:solidFill>
                  <a:schemeClr val="accent1"/>
                </a:solidFill>
              </a:rPr>
              <a:t>)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pread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pivot_wider</a:t>
            </a:r>
            <a:r>
              <a:rPr dirty="0"/>
              <a:t>()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59" name="Screen Shot 2017-07-20 at 1.26.32 PM.png" descr="Screen Shot 2017-07-20 at 1.26.32 PM.png"/>
          <p:cNvPicPr>
            <a:picLocks noChangeAspect="1"/>
          </p:cNvPicPr>
          <p:nvPr/>
        </p:nvPicPr>
        <p:blipFill>
          <a:blip r:embed="rId4"/>
          <a:srcRect r="711" b="2292"/>
          <a:stretch>
            <a:fillRect/>
          </a:stretch>
        </p:blipFill>
        <p:spPr>
          <a:xfrm>
            <a:off x="1873346" y="3884966"/>
            <a:ext cx="20505568" cy="8242175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Rectangle"/>
          <p:cNvSpPr/>
          <p:nvPr/>
        </p:nvSpPr>
        <p:spPr>
          <a:xfrm>
            <a:off x="2500331" y="1702407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1" name="table3"/>
          <p:cNvSpPr txBox="1"/>
          <p:nvPr/>
        </p:nvSpPr>
        <p:spPr>
          <a:xfrm>
            <a:off x="2690177" y="207238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table3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35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37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638" name="Shape"/>
          <p:cNvSpPr/>
          <p:nvPr/>
        </p:nvSpPr>
        <p:spPr>
          <a:xfrm>
            <a:off x="5799454" y="5273864"/>
            <a:ext cx="2510998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864"/>
                </a:moveTo>
                <a:lnTo>
                  <a:pt x="21476" y="0"/>
                </a:lnTo>
                <a:lnTo>
                  <a:pt x="21600" y="21600"/>
                </a:lnTo>
                <a:lnTo>
                  <a:pt x="49" y="18443"/>
                </a:lnTo>
                <a:lnTo>
                  <a:pt x="0" y="9864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Rectangle"/>
          <p:cNvSpPr/>
          <p:nvPr/>
        </p:nvSpPr>
        <p:spPr>
          <a:xfrm>
            <a:off x="5787652" y="7971915"/>
            <a:ext cx="3561004" cy="2396863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40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5"/>
          <a:srcRect l="8210" t="31836" r="30789" b="44502"/>
          <a:stretch>
            <a:fillRect/>
          </a:stretch>
        </p:blipFill>
        <p:spPr>
          <a:xfrm>
            <a:off x="8288807" y="5301040"/>
            <a:ext cx="12078086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43" name="What are the variables in pollutio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pollution?</a:t>
            </a:r>
          </a:p>
        </p:txBody>
      </p:sp>
      <p:graphicFrame>
        <p:nvGraphicFramePr>
          <p:cNvPr id="644" name="Table"/>
          <p:cNvGraphicFramePr/>
          <p:nvPr/>
        </p:nvGraphicFramePr>
        <p:xfrm>
          <a:off x="8754962" y="473604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47" name="What are the variables in pollutio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pollution?</a:t>
            </a:r>
          </a:p>
        </p:txBody>
      </p:sp>
      <p:graphicFrame>
        <p:nvGraphicFramePr>
          <p:cNvPr id="648" name="Table"/>
          <p:cNvGraphicFramePr/>
          <p:nvPr/>
        </p:nvGraphicFramePr>
        <p:xfrm>
          <a:off x="8754962" y="473604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51" name="Group"/>
          <p:cNvGrpSpPr/>
          <p:nvPr/>
        </p:nvGrpSpPr>
        <p:grpSpPr>
          <a:xfrm>
            <a:off x="8729756" y="4716129"/>
            <a:ext cx="2425701" cy="5966680"/>
            <a:chOff x="1459119" y="0"/>
            <a:chExt cx="2425700" cy="5966678"/>
          </a:xfrm>
        </p:grpSpPr>
        <p:sp>
          <p:nvSpPr>
            <p:cNvPr id="649" name="Rectangle"/>
            <p:cNvSpPr/>
            <p:nvPr/>
          </p:nvSpPr>
          <p:spPr>
            <a:xfrm>
              <a:off x="1459119" y="0"/>
              <a:ext cx="2425701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52" name="City"/>
          <p:cNvSpPr txBox="1"/>
          <p:nvPr/>
        </p:nvSpPr>
        <p:spPr>
          <a:xfrm>
            <a:off x="8198348" y="10792925"/>
            <a:ext cx="3466592" cy="1058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520700" indent="-520700" algn="l">
              <a:spcBef>
                <a:spcPts val="2400"/>
              </a:spcBef>
              <a:buSzPct val="100000"/>
              <a:buChar char="•"/>
              <a:defRPr sz="46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City</a:t>
            </a:r>
          </a:p>
        </p:txBody>
      </p:sp>
      <p:grpSp>
        <p:nvGrpSpPr>
          <p:cNvPr id="659" name="Group"/>
          <p:cNvGrpSpPr/>
          <p:nvPr/>
        </p:nvGrpSpPr>
        <p:grpSpPr>
          <a:xfrm>
            <a:off x="8198348" y="5072411"/>
            <a:ext cx="7987304" cy="7589157"/>
            <a:chOff x="0" y="-26"/>
            <a:chExt cx="7987303" cy="7589155"/>
          </a:xfrm>
        </p:grpSpPr>
        <p:grpSp>
          <p:nvGrpSpPr>
            <p:cNvPr id="657" name="Group"/>
            <p:cNvGrpSpPr/>
            <p:nvPr/>
          </p:nvGrpSpPr>
          <p:grpSpPr>
            <a:xfrm>
              <a:off x="5217796" y="-27"/>
              <a:ext cx="2212690" cy="4808730"/>
              <a:chOff x="4670473" y="-25"/>
              <a:chExt cx="2212688" cy="4808728"/>
            </a:xfrm>
          </p:grpSpPr>
          <p:sp>
            <p:nvSpPr>
              <p:cNvPr id="653" name="Rectangle"/>
              <p:cNvSpPr/>
              <p:nvPr/>
            </p:nvSpPr>
            <p:spPr>
              <a:xfrm>
                <a:off x="4777964" y="710492"/>
                <a:ext cx="21051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4" name="Rectangle"/>
              <p:cNvSpPr/>
              <p:nvPr/>
            </p:nvSpPr>
            <p:spPr>
              <a:xfrm>
                <a:off x="4780561" y="2348792"/>
                <a:ext cx="2102602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5" name="Rectangle"/>
              <p:cNvSpPr/>
              <p:nvPr/>
            </p:nvSpPr>
            <p:spPr>
              <a:xfrm>
                <a:off x="4779633" y="3987092"/>
                <a:ext cx="2103530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656" name="arrow2.023.png" descr="arrow2.023.png"/>
              <p:cNvPicPr>
                <a:picLocks noChangeAspect="1"/>
              </p:cNvPicPr>
              <p:nvPr/>
            </p:nvPicPr>
            <p:blipFill>
              <a:blip r:embed="rId2"/>
              <a:srcRect l="16022" t="39192" r="78710" b="24113"/>
              <a:stretch>
                <a:fillRect/>
              </a:stretch>
            </p:blipFill>
            <p:spPr>
              <a:xfrm>
                <a:off x="4670473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58" name="Amount of large particulate"/>
            <p:cNvSpPr txBox="1"/>
            <p:nvPr/>
          </p:nvSpPr>
          <p:spPr>
            <a:xfrm>
              <a:off x="0" y="6530796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Amount of large particulate</a:t>
              </a:r>
            </a:p>
          </p:txBody>
        </p:sp>
      </p:grpSp>
      <p:grpSp>
        <p:nvGrpSpPr>
          <p:cNvPr id="667" name="Group"/>
          <p:cNvGrpSpPr/>
          <p:nvPr/>
        </p:nvGrpSpPr>
        <p:grpSpPr>
          <a:xfrm>
            <a:off x="8198348" y="5072411"/>
            <a:ext cx="7987304" cy="8399465"/>
            <a:chOff x="0" y="-26"/>
            <a:chExt cx="7987303" cy="8399463"/>
          </a:xfrm>
        </p:grpSpPr>
        <p:sp>
          <p:nvSpPr>
            <p:cNvPr id="660" name="Amount of small particulate"/>
            <p:cNvSpPr txBox="1"/>
            <p:nvPr/>
          </p:nvSpPr>
          <p:spPr>
            <a:xfrm>
              <a:off x="0" y="7341104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Amount of small particulate</a:t>
              </a:r>
            </a:p>
          </p:txBody>
        </p:sp>
        <p:grpSp>
          <p:nvGrpSpPr>
            <p:cNvPr id="666" name="Group"/>
            <p:cNvGrpSpPr/>
            <p:nvPr/>
          </p:nvGrpSpPr>
          <p:grpSpPr>
            <a:xfrm>
              <a:off x="5217797" y="-27"/>
              <a:ext cx="2304820" cy="5621530"/>
              <a:chOff x="4668872" y="-25"/>
              <a:chExt cx="2304819" cy="5621528"/>
            </a:xfrm>
          </p:grpSpPr>
          <p:sp>
            <p:nvSpPr>
              <p:cNvPr id="661" name="Rectangle"/>
              <p:cNvSpPr/>
              <p:nvPr/>
            </p:nvSpPr>
            <p:spPr>
              <a:xfrm>
                <a:off x="4778032" y="1523292"/>
                <a:ext cx="2103529" cy="8343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2" name="Rectangle"/>
              <p:cNvSpPr/>
              <p:nvPr/>
            </p:nvSpPr>
            <p:spPr>
              <a:xfrm>
                <a:off x="4764862" y="3174292"/>
                <a:ext cx="21166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3" name="Rectangle"/>
              <p:cNvSpPr/>
              <p:nvPr/>
            </p:nvSpPr>
            <p:spPr>
              <a:xfrm>
                <a:off x="4764862" y="4799891"/>
                <a:ext cx="2116699" cy="821612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664" name="arrow2.023.png" descr="arrow2.023.png"/>
              <p:cNvPicPr>
                <a:picLocks noChangeAspect="1"/>
              </p:cNvPicPr>
              <p:nvPr/>
            </p:nvPicPr>
            <p:blipFill>
              <a:blip r:embed="rId2"/>
              <a:srcRect l="16022" t="39192" r="78710" b="24113"/>
              <a:stretch>
                <a:fillRect/>
              </a:stretch>
            </p:blipFill>
            <p:spPr>
              <a:xfrm>
                <a:off x="4668872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5" name="arrow2.023.png" descr="arrow2.023.png"/>
              <p:cNvPicPr>
                <a:picLocks noChangeAspect="1"/>
              </p:cNvPicPr>
              <p:nvPr/>
            </p:nvPicPr>
            <p:blipFill>
              <a:blip r:embed="rId2"/>
              <a:srcRect l="16022" t="39192" r="78710" b="24113"/>
              <a:stretch>
                <a:fillRect/>
              </a:stretch>
            </p:blipFill>
            <p:spPr>
              <a:xfrm flipH="1">
                <a:off x="6113664" y="817302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1" animBg="1" advAuto="0"/>
      <p:bldP spid="667" grpId="2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9" name="Table"/>
          <p:cNvGraphicFramePr/>
          <p:nvPr/>
        </p:nvGraphicFramePr>
        <p:xfrm>
          <a:off x="8749037" y="644553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city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amount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70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71" name="On a sheet of paper, draw how this data set would look if it had the same values grouped into three columns: city, large, small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this data set would look if it had the same values grouped into three columns: </a:t>
            </a:r>
            <a:r>
              <a:rPr i="1"/>
              <a:t>city</a:t>
            </a:r>
            <a:r>
              <a:t>, </a:t>
            </a:r>
            <a:r>
              <a:rPr i="1"/>
              <a:t>large</a:t>
            </a:r>
            <a:r>
              <a:t>, </a:t>
            </a:r>
            <a:r>
              <a:rPr i="1"/>
              <a:t>small</a:t>
            </a:r>
          </a:p>
        </p:txBody>
      </p:sp>
      <p:pic>
        <p:nvPicPr>
          <p:cNvPr id="67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7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80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81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2" name="Rectangle"/>
          <p:cNvSpPr/>
          <p:nvPr/>
        </p:nvSpPr>
        <p:spPr>
          <a:xfrm>
            <a:off x="14134352" y="2995433"/>
            <a:ext cx="799775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8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8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8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19393634" y="30264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3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94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5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9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00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1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2" name="Rectangle"/>
          <p:cNvSpPr/>
          <p:nvPr/>
        </p:nvSpPr>
        <p:spPr>
          <a:xfrm>
            <a:off x="19393634" y="38392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0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0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8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creen Shot 2017-07-20 at 1.26.53 PM.png" descr="Screen Shot 2017-07-20 at 1.26.53 PM.png"/>
          <p:cNvPicPr>
            <a:picLocks noChangeAspect="1"/>
          </p:cNvPicPr>
          <p:nvPr/>
        </p:nvPicPr>
        <p:blipFill>
          <a:blip r:embed="rId2"/>
          <a:srcRect r="2188"/>
          <a:stretch>
            <a:fillRect/>
          </a:stretch>
        </p:blipFill>
        <p:spPr>
          <a:xfrm>
            <a:off x="2390026" y="7937094"/>
            <a:ext cx="19046152" cy="567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Screen Shot 2017-07-20 at 1.26.42 PM.png" descr="Screen Shot 2017-07-20 at 1.26.42 PM.png"/>
          <p:cNvPicPr>
            <a:picLocks noChangeAspect="1"/>
          </p:cNvPicPr>
          <p:nvPr/>
        </p:nvPicPr>
        <p:blipFill>
          <a:blip r:embed="rId3"/>
          <a:srcRect t="11413" r="1913" b="7791"/>
          <a:stretch>
            <a:fillRect/>
          </a:stretch>
        </p:blipFill>
        <p:spPr>
          <a:xfrm>
            <a:off x="2390026" y="3994538"/>
            <a:ext cx="19099773" cy="4586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df-tidyr.pdf" descr="pdf-tidyr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CC BY-SA RStudio</a:t>
            </a:r>
          </a:p>
        </p:txBody>
      </p:sp>
      <p:sp>
        <p:nvSpPr>
          <p:cNvPr id="267" name="Rectangle"/>
          <p:cNvSpPr/>
          <p:nvPr/>
        </p:nvSpPr>
        <p:spPr>
          <a:xfrm>
            <a:off x="2500331" y="1207107"/>
            <a:ext cx="19383339" cy="25241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8" name="table4a…"/>
          <p:cNvSpPr txBox="1"/>
          <p:nvPr/>
        </p:nvSpPr>
        <p:spPr>
          <a:xfrm>
            <a:off x="2690177" y="1577085"/>
            <a:ext cx="19003646" cy="187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table4a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table4b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1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1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4" name="Rectangle"/>
          <p:cNvSpPr/>
          <p:nvPr/>
        </p:nvSpPr>
        <p:spPr>
          <a:xfrm>
            <a:off x="19393634" y="4635257"/>
            <a:ext cx="2096823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18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19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23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24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5" name="Rectangle"/>
          <p:cNvSpPr/>
          <p:nvPr/>
        </p:nvSpPr>
        <p:spPr>
          <a:xfrm>
            <a:off x="14609661" y="1936163"/>
            <a:ext cx="6920560" cy="3517901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6" name="Line"/>
          <p:cNvSpPr/>
          <p:nvPr/>
        </p:nvSpPr>
        <p:spPr>
          <a:xfrm flipH="1" flipV="1">
            <a:off x="15768334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7" name="Line"/>
          <p:cNvSpPr/>
          <p:nvPr/>
        </p:nvSpPr>
        <p:spPr>
          <a:xfrm flipH="1" flipV="1">
            <a:off x="18052629" y="2275753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8" name="Line"/>
          <p:cNvSpPr/>
          <p:nvPr/>
        </p:nvSpPr>
        <p:spPr>
          <a:xfrm flipH="1" flipV="1">
            <a:off x="20336925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34" name="spread()"/>
          <p:cNvSpPr/>
          <p:nvPr/>
        </p:nvSpPr>
        <p:spPr>
          <a:xfrm>
            <a:off x="9144000" y="2066571"/>
            <a:ext cx="5214551" cy="2338815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sz="6300" dirty="0" err="1"/>
              <a:t>pivot_wider</a:t>
            </a:r>
            <a:r>
              <a:rPr sz="6300" dirty="0"/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" dur="199" fill="hold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198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4" grpId="1" animBg="1" advAuto="0"/>
      <p:bldP spid="734" grpId="2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8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9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0" name="Rounded Rectangle"/>
          <p:cNvSpPr/>
          <p:nvPr/>
        </p:nvSpPr>
        <p:spPr>
          <a:xfrm>
            <a:off x="16644473" y="1588923"/>
            <a:ext cx="5241982" cy="4236936"/>
          </a:xfrm>
          <a:prstGeom prst="roundRect">
            <a:avLst>
              <a:gd name="adj" fmla="val 1687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1" name="1"/>
          <p:cNvSpPr txBox="1"/>
          <p:nvPr/>
        </p:nvSpPr>
        <p:spPr>
          <a:xfrm>
            <a:off x="5256086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742" name="2"/>
          <p:cNvSpPr txBox="1"/>
          <p:nvPr/>
        </p:nvSpPr>
        <p:spPr>
          <a:xfrm>
            <a:off x="7575721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8" name="key (new column names)"/>
          <p:cNvSpPr txBox="1"/>
          <p:nvPr/>
        </p:nvSpPr>
        <p:spPr>
          <a:xfrm>
            <a:off x="3954162" y="590018"/>
            <a:ext cx="7528504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92500"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US" dirty="0" err="1"/>
              <a:t>names_from</a:t>
            </a:r>
            <a:r>
              <a:rPr dirty="0"/>
              <a:t> 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(new column names)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5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5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4" name="key"/>
          <p:cNvSpPr txBox="1"/>
          <p:nvPr/>
        </p:nvSpPr>
        <p:spPr>
          <a:xfrm>
            <a:off x="5010472" y="590018"/>
            <a:ext cx="6472193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 defTabSz="490727">
              <a:spcBef>
                <a:spcPts val="2000"/>
              </a:spcBef>
              <a:defRPr sz="4871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endParaRPr dirty="0"/>
          </a:p>
        </p:txBody>
      </p:sp>
      <p:sp>
        <p:nvSpPr>
          <p:cNvPr id="755" name="value (new cells)"/>
          <p:cNvSpPr txBox="1"/>
          <p:nvPr/>
        </p:nvSpPr>
        <p:spPr>
          <a:xfrm>
            <a:off x="6947517" y="590018"/>
            <a:ext cx="6472193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 err="1"/>
              <a:t>value</a:t>
            </a:r>
            <a:r>
              <a:rPr lang="en-US" dirty="0" err="1"/>
              <a:t>s_from</a:t>
            </a:r>
            <a:r>
              <a:rPr dirty="0"/>
              <a:t> 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(new cells)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spread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pivot_wider</a:t>
            </a:r>
            <a:r>
              <a:rPr dirty="0"/>
              <a:t>()</a:t>
            </a:r>
          </a:p>
        </p:txBody>
      </p:sp>
      <p:sp>
        <p:nvSpPr>
          <p:cNvPr id="759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0" name="pollution %&gt;% spread(key = size, value = amount)"/>
          <p:cNvSpPr txBox="1"/>
          <p:nvPr/>
        </p:nvSpPr>
        <p:spPr>
          <a:xfrm>
            <a:off x="2690177" y="3081075"/>
            <a:ext cx="175489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pollution</a:t>
            </a:r>
            <a:r>
              <a:rPr dirty="0">
                <a:solidFill>
                  <a:srgbClr val="000000"/>
                </a:solidFill>
              </a:rPr>
              <a:t> %&gt;% </a:t>
            </a:r>
            <a:r>
              <a:rPr lang="en-US" dirty="0" err="1">
                <a:solidFill>
                  <a:srgbClr val="000000"/>
                </a:solidFill>
              </a:rPr>
              <a:t>pivot_wider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names_from</a:t>
            </a:r>
            <a:r>
              <a:rPr dirty="0">
                <a:solidFill>
                  <a:srgbClr val="000000"/>
                </a:solidFill>
              </a:rPr>
              <a:t> = </a:t>
            </a:r>
            <a:r>
              <a:rPr dirty="0"/>
              <a:t>size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 err="1">
                <a:solidFill>
                  <a:srgbClr val="000000"/>
                </a:solidFill>
              </a:rPr>
              <a:t>value</a:t>
            </a:r>
            <a:r>
              <a:rPr lang="en-US" dirty="0" err="1">
                <a:solidFill>
                  <a:srgbClr val="000000"/>
                </a:solidFill>
              </a:rPr>
              <a:t>s_from</a:t>
            </a:r>
            <a:r>
              <a:rPr dirty="0">
                <a:solidFill>
                  <a:srgbClr val="000000"/>
                </a:solidFill>
              </a:rPr>
              <a:t> =</a:t>
            </a:r>
            <a:r>
              <a:rPr dirty="0"/>
              <a:t> amount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61" name="column to use for keys (becomes new…"/>
          <p:cNvSpPr/>
          <p:nvPr/>
        </p:nvSpPr>
        <p:spPr>
          <a:xfrm>
            <a:off x="7842039" y="4025958"/>
            <a:ext cx="6848476" cy="5155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59" y="0"/>
                </a:moveTo>
                <a:lnTo>
                  <a:pt x="15658" y="4360"/>
                </a:lnTo>
                <a:lnTo>
                  <a:pt x="1363" y="4360"/>
                </a:lnTo>
                <a:cubicBezTo>
                  <a:pt x="610" y="4360"/>
                  <a:pt x="0" y="5171"/>
                  <a:pt x="0" y="6171"/>
                </a:cubicBezTo>
                <a:lnTo>
                  <a:pt x="0" y="19789"/>
                </a:lnTo>
                <a:cubicBezTo>
                  <a:pt x="0" y="20789"/>
                  <a:pt x="610" y="21600"/>
                  <a:pt x="1363" y="21600"/>
                </a:cubicBezTo>
                <a:lnTo>
                  <a:pt x="20238" y="21600"/>
                </a:lnTo>
                <a:cubicBezTo>
                  <a:pt x="20991" y="21600"/>
                  <a:pt x="21600" y="20789"/>
                  <a:pt x="21600" y="19789"/>
                </a:cubicBezTo>
                <a:lnTo>
                  <a:pt x="21600" y="6171"/>
                </a:lnTo>
                <a:cubicBezTo>
                  <a:pt x="21600" y="5171"/>
                  <a:pt x="20991" y="4360"/>
                  <a:pt x="20238" y="4360"/>
                </a:cubicBezTo>
                <a:lnTo>
                  <a:pt x="16459" y="4360"/>
                </a:lnTo>
                <a:lnTo>
                  <a:pt x="1605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column to use for keys </a:t>
            </a:r>
            <a:r>
              <a:rPr b="0"/>
              <a:t>(becomes new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column names)</a:t>
            </a:r>
          </a:p>
        </p:txBody>
      </p:sp>
      <p:sp>
        <p:nvSpPr>
          <p:cNvPr id="762" name="data frame to reshape"/>
          <p:cNvSpPr/>
          <p:nvPr/>
        </p:nvSpPr>
        <p:spPr>
          <a:xfrm>
            <a:off x="2098557" y="4023974"/>
            <a:ext cx="5149851" cy="5210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90" y="0"/>
                </a:moveTo>
                <a:lnTo>
                  <a:pt x="7457" y="4544"/>
                </a:lnTo>
                <a:lnTo>
                  <a:pt x="1813" y="4544"/>
                </a:lnTo>
                <a:cubicBezTo>
                  <a:pt x="812" y="4544"/>
                  <a:pt x="0" y="5346"/>
                  <a:pt x="0" y="6335"/>
                </a:cubicBezTo>
                <a:lnTo>
                  <a:pt x="0" y="19808"/>
                </a:lnTo>
                <a:cubicBezTo>
                  <a:pt x="0" y="20798"/>
                  <a:pt x="812" y="21600"/>
                  <a:pt x="1813" y="21600"/>
                </a:cubicBezTo>
                <a:lnTo>
                  <a:pt x="19787" y="21600"/>
                </a:lnTo>
                <a:cubicBezTo>
                  <a:pt x="20788" y="21600"/>
                  <a:pt x="21600" y="20798"/>
                  <a:pt x="21600" y="19808"/>
                </a:cubicBezTo>
                <a:lnTo>
                  <a:pt x="21600" y="6335"/>
                </a:lnTo>
                <a:cubicBezTo>
                  <a:pt x="21600" y="5346"/>
                  <a:pt x="20788" y="4544"/>
                  <a:pt x="19787" y="4544"/>
                </a:cubicBezTo>
                <a:lnTo>
                  <a:pt x="8521" y="4544"/>
                </a:lnTo>
                <a:lnTo>
                  <a:pt x="79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 to reshape</a:t>
            </a:r>
          </a:p>
        </p:txBody>
      </p:sp>
      <p:sp>
        <p:nvSpPr>
          <p:cNvPr id="763" name="column to use for values…"/>
          <p:cNvSpPr/>
          <p:nvPr/>
        </p:nvSpPr>
        <p:spPr>
          <a:xfrm>
            <a:off x="15068210" y="3980318"/>
            <a:ext cx="6673454" cy="5254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20" y="0"/>
                </a:moveTo>
                <a:lnTo>
                  <a:pt x="10310" y="4685"/>
                </a:lnTo>
                <a:lnTo>
                  <a:pt x="1399" y="4685"/>
                </a:lnTo>
                <a:cubicBezTo>
                  <a:pt x="626" y="4685"/>
                  <a:pt x="0" y="5481"/>
                  <a:pt x="0" y="6462"/>
                </a:cubicBezTo>
                <a:lnTo>
                  <a:pt x="0" y="19823"/>
                </a:lnTo>
                <a:cubicBezTo>
                  <a:pt x="0" y="20805"/>
                  <a:pt x="626" y="21600"/>
                  <a:pt x="1399" y="21600"/>
                </a:cubicBezTo>
                <a:lnTo>
                  <a:pt x="20201" y="21600"/>
                </a:lnTo>
                <a:cubicBezTo>
                  <a:pt x="20974" y="21600"/>
                  <a:pt x="21600" y="20805"/>
                  <a:pt x="21600" y="19823"/>
                </a:cubicBezTo>
                <a:lnTo>
                  <a:pt x="21600" y="6462"/>
                </a:lnTo>
                <a:cubicBezTo>
                  <a:pt x="21600" y="5481"/>
                  <a:pt x="20974" y="4685"/>
                  <a:pt x="20201" y="4685"/>
                </a:cubicBezTo>
                <a:lnTo>
                  <a:pt x="11131" y="4685"/>
                </a:lnTo>
                <a:lnTo>
                  <a:pt x="1072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US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column to use for values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(becomes new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column cells)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7" name="Rectangle"/>
          <p:cNvSpPr/>
          <p:nvPr/>
        </p:nvSpPr>
        <p:spPr>
          <a:xfrm>
            <a:off x="745309" y="855898"/>
            <a:ext cx="21102913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8" name="pollution %&gt;% spread(size, amount)"/>
          <p:cNvSpPr txBox="1"/>
          <p:nvPr/>
        </p:nvSpPr>
        <p:spPr>
          <a:xfrm>
            <a:off x="950456" y="997275"/>
            <a:ext cx="17548995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pollution %&gt;% </a:t>
            </a:r>
            <a:r>
              <a:rPr lang="en-US" dirty="0" err="1"/>
              <a:t>pivot_wider</a:t>
            </a:r>
            <a:r>
              <a:rPr dirty="0"/>
              <a:t>(</a:t>
            </a:r>
            <a:r>
              <a:rPr lang="en-US" dirty="0" err="1"/>
              <a:t>names_from</a:t>
            </a:r>
            <a:r>
              <a:rPr lang="en-US" dirty="0"/>
              <a:t> = </a:t>
            </a:r>
            <a:r>
              <a:rPr dirty="0"/>
              <a:t>size, </a:t>
            </a:r>
            <a:r>
              <a:rPr lang="en-US" dirty="0" err="1"/>
              <a:t>values_from</a:t>
            </a:r>
            <a:r>
              <a:rPr lang="en-US" dirty="0"/>
              <a:t> = </a:t>
            </a:r>
            <a:r>
              <a:rPr dirty="0"/>
              <a:t>amount)</a:t>
            </a:r>
          </a:p>
        </p:txBody>
      </p:sp>
      <p:sp>
        <p:nvSpPr>
          <p:cNvPr id="771" name="Arrow"/>
          <p:cNvSpPr/>
          <p:nvPr/>
        </p:nvSpPr>
        <p:spPr>
          <a:xfrm>
            <a:off x="10710467" y="4077731"/>
            <a:ext cx="2659547" cy="1646614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graphicFrame>
        <p:nvGraphicFramePr>
          <p:cNvPr id="11" name="Table">
            <a:extLst>
              <a:ext uri="{FF2B5EF4-FFF2-40B4-BE49-F238E27FC236}">
                <a16:creationId xmlns:a16="http://schemas.microsoft.com/office/drawing/2014/main" id="{E67584A5-60DA-4BA2-95D2-079D00EF59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0029178"/>
              </p:ext>
            </p:extLst>
          </p:nvPr>
        </p:nvGraphicFramePr>
        <p:xfrm>
          <a:off x="1962551" y="290130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le">
            <a:extLst>
              <a:ext uri="{FF2B5EF4-FFF2-40B4-BE49-F238E27FC236}">
                <a16:creationId xmlns:a16="http://schemas.microsoft.com/office/drawing/2014/main" id="{6AD47420-8F89-4269-B5D9-B30F5BDDB7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7680585"/>
              </p:ext>
            </p:extLst>
          </p:nvPr>
        </p:nvGraphicFramePr>
        <p:xfrm>
          <a:off x="14626978" y="3042192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" grpId="1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774" name="Use spread() to reorganize table2 into four columns: country, year, cases, and population."/>
          <p:cNvSpPr txBox="1">
            <a:spLocks noGrp="1"/>
          </p:cNvSpPr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</a:t>
            </a:r>
            <a:r>
              <a:rPr lang="en-US" b="1" dirty="0" err="1"/>
              <a:t>pivot_wider</a:t>
            </a:r>
            <a:r>
              <a:rPr b="1" dirty="0"/>
              <a:t>()</a:t>
            </a:r>
            <a:r>
              <a:rPr dirty="0"/>
              <a:t> to reorganize </a:t>
            </a:r>
            <a:r>
              <a:rPr b="1" dirty="0"/>
              <a:t>table2 </a:t>
            </a:r>
            <a:r>
              <a:rPr dirty="0"/>
              <a:t>into four columns: </a:t>
            </a:r>
            <a:r>
              <a:rPr i="1" dirty="0"/>
              <a:t>country, year, cases, </a:t>
            </a:r>
            <a:r>
              <a:rPr dirty="0"/>
              <a:t>and</a:t>
            </a:r>
            <a:r>
              <a:rPr i="1" dirty="0"/>
              <a:t> population.</a:t>
            </a:r>
          </a:p>
        </p:txBody>
      </p:sp>
      <p:pic>
        <p:nvPicPr>
          <p:cNvPr id="77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776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5"/>
          <a:srcRect b="42306"/>
          <a:stretch>
            <a:fillRect/>
          </a:stretch>
        </p:blipFill>
        <p:spPr>
          <a:xfrm>
            <a:off x="3762970" y="5741096"/>
            <a:ext cx="16857918" cy="5479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7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7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creen Shot 2017-07-20 at 1.27.07 PM.png" descr="Screen Shot 2017-07-20 at 1.27.07 PM.png"/>
          <p:cNvPicPr>
            <a:picLocks noChangeAspect="1"/>
          </p:cNvPicPr>
          <p:nvPr/>
        </p:nvPicPr>
        <p:blipFill>
          <a:blip r:embed="rId2"/>
          <a:srcRect r="1538" b="3527"/>
          <a:stretch>
            <a:fillRect/>
          </a:stretch>
        </p:blipFill>
        <p:spPr>
          <a:xfrm>
            <a:off x="1614240" y="3766920"/>
            <a:ext cx="20484658" cy="8179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73" name="Rectangle"/>
          <p:cNvSpPr/>
          <p:nvPr/>
        </p:nvSpPr>
        <p:spPr>
          <a:xfrm>
            <a:off x="2500331" y="1702407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4" name="table5"/>
          <p:cNvSpPr txBox="1"/>
          <p:nvPr/>
        </p:nvSpPr>
        <p:spPr>
          <a:xfrm>
            <a:off x="2690177" y="207238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table5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0" name="table2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table2 %&gt;%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</a:t>
            </a:r>
            <a:r>
              <a:rPr lang="en-US" dirty="0" err="1">
                <a:solidFill>
                  <a:srgbClr val="000000"/>
                </a:solidFill>
              </a:rPr>
              <a:t>pivot_wider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names_from</a:t>
            </a:r>
            <a:r>
              <a:rPr dirty="0">
                <a:solidFill>
                  <a:srgbClr val="000000"/>
                </a:solidFill>
              </a:rPr>
              <a:t> = type, </a:t>
            </a:r>
            <a:r>
              <a:rPr dirty="0" err="1">
                <a:solidFill>
                  <a:srgbClr val="000000"/>
                </a:solidFill>
              </a:rPr>
              <a:t>value</a:t>
            </a:r>
            <a:r>
              <a:rPr lang="en-US" dirty="0" err="1">
                <a:solidFill>
                  <a:srgbClr val="000000"/>
                </a:solidFill>
              </a:rPr>
              <a:t>s_from</a:t>
            </a:r>
            <a:r>
              <a:rPr dirty="0">
                <a:solidFill>
                  <a:srgbClr val="000000"/>
                </a:solidFill>
              </a:rPr>
              <a:t> = count)</a:t>
            </a:r>
          </a:p>
        </p:txBody>
      </p:sp>
      <p:pic>
        <p:nvPicPr>
          <p:cNvPr id="781" name="Screen Shot 2017-07-20 at 2.42.05 PM.png" descr="Screen Shot 2017-07-20 at 2.42.05 PM.png"/>
          <p:cNvPicPr>
            <a:picLocks noChangeAspect="1"/>
          </p:cNvPicPr>
          <p:nvPr/>
        </p:nvPicPr>
        <p:blipFill>
          <a:blip r:embed="rId3"/>
          <a:srcRect r="688"/>
          <a:stretch>
            <a:fillRect/>
          </a:stretch>
        </p:blipFill>
        <p:spPr>
          <a:xfrm>
            <a:off x="2026840" y="3382549"/>
            <a:ext cx="20330331" cy="838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shaping…"/>
          <p:cNvSpPr txBox="1">
            <a:spLocks noGrp="1"/>
          </p:cNvSpPr>
          <p:nvPr>
            <p:ph type="title"/>
          </p:nvPr>
        </p:nvSpPr>
        <p:spPr>
          <a:xfrm>
            <a:off x="831199" y="3398474"/>
            <a:ext cx="22721602" cy="6919052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Reshaping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Final Exam</a:t>
            </a:r>
          </a:p>
        </p:txBody>
      </p:sp>
      <p:pic>
        <p:nvPicPr>
          <p:cNvPr id="105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055" name="pdf=girls-boys.pdf" descr="pdf=girls-boys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69" y="2122264"/>
            <a:ext cx="16664862" cy="1120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Number of children by year and gender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55675">
              <a:defRPr sz="78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Number of children by year and gender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60" name="Rectangle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61" name="babynames %&gt;%…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sp>
        <p:nvSpPr>
          <p:cNvPr id="1062" name="Can we calculate the ratio of boys to girls?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calculate the ratio of boys to girls?</a:t>
            </a:r>
          </a:p>
        </p:txBody>
      </p:sp>
      <p:sp>
        <p:nvSpPr>
          <p:cNvPr id="1063" name="year   sex      n…"/>
          <p:cNvSpPr txBox="1"/>
          <p:nvPr/>
        </p:nvSpPr>
        <p:spPr>
          <a:xfrm>
            <a:off x="1421207" y="5952331"/>
            <a:ext cx="21841984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&lt;dbl&gt; &lt;chr&gt;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1883     F 112321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1883     M 104629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1884     F 129022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1884     M 114445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260 more rows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67" name="Rectangle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68" name="babynames %&gt;%…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sp>
        <p:nvSpPr>
          <p:cNvPr id="1069" name="Can we calculate the ratio of boys to girls?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calculate the ratio of boys to girls?</a:t>
            </a:r>
          </a:p>
        </p:txBody>
      </p:sp>
      <p:sp>
        <p:nvSpPr>
          <p:cNvPr id="1070" name="year   sex      n…"/>
          <p:cNvSpPr txBox="1"/>
          <p:nvPr/>
        </p:nvSpPr>
        <p:spPr>
          <a:xfrm>
            <a:off x="1421207" y="5952331"/>
            <a:ext cx="21841984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&lt;dbl&gt; &lt;chr&gt;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1883     F 112321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1883     M 104629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1884     F 129022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1884     M 114445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260 more rows</a:t>
            </a:r>
          </a:p>
        </p:txBody>
      </p:sp>
      <p:sp>
        <p:nvSpPr>
          <p:cNvPr id="1071" name="Now what?"/>
          <p:cNvSpPr/>
          <p:nvPr/>
        </p:nvSpPr>
        <p:spPr>
          <a:xfrm>
            <a:off x="13684290" y="6999006"/>
            <a:ext cx="4191001" cy="411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331"/>
                </a:moveTo>
                <a:lnTo>
                  <a:pt x="0" y="2269"/>
                </a:lnTo>
                <a:cubicBezTo>
                  <a:pt x="0" y="1016"/>
                  <a:pt x="997" y="0"/>
                  <a:pt x="2227" y="0"/>
                </a:cubicBezTo>
                <a:lnTo>
                  <a:pt x="19373" y="0"/>
                </a:lnTo>
                <a:cubicBezTo>
                  <a:pt x="20603" y="0"/>
                  <a:pt x="21600" y="1016"/>
                  <a:pt x="21600" y="2269"/>
                </a:cubicBezTo>
                <a:lnTo>
                  <a:pt x="21600" y="19331"/>
                </a:lnTo>
                <a:cubicBezTo>
                  <a:pt x="21600" y="20584"/>
                  <a:pt x="20603" y="21600"/>
                  <a:pt x="19373" y="21600"/>
                </a:cubicBezTo>
                <a:lnTo>
                  <a:pt x="2227" y="21600"/>
                </a:lnTo>
                <a:cubicBezTo>
                  <a:pt x="997" y="21600"/>
                  <a:pt x="0" y="20584"/>
                  <a:pt x="0" y="19331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7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Now what?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75" name="Rectangle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76" name="better_layout %&gt;%…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better_layout</a:t>
            </a:r>
            <a:r>
              <a:t>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mutate(percent_male = M / (M + F) * 100)</a:t>
            </a:r>
          </a:p>
        </p:txBody>
      </p:sp>
      <p:sp>
        <p:nvSpPr>
          <p:cNvPr id="1077" name="Can we calculate the ratio of boys to girls?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calculate the ratio of boys to girls?</a:t>
            </a:r>
          </a:p>
        </p:txBody>
      </p:sp>
      <p:sp>
        <p:nvSpPr>
          <p:cNvPr id="1078" name="year      F      M…"/>
          <p:cNvSpPr txBox="1"/>
          <p:nvPr/>
        </p:nvSpPr>
        <p:spPr>
          <a:xfrm>
            <a:off x="13892108" y="5952331"/>
            <a:ext cx="9266028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   F      M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*  &lt;dbl&gt;  &lt;int&gt;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1   1880  90993 110491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2   1881  91954 100745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3   1882 107850 113688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4   1883 112321 104629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5   1884 129022 114445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6   1885 133055 107800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7   1886 144535 110784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8   1887 145982 101414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9   1888 178627 120853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10  1889 178366 110584</a:t>
            </a:r>
          </a:p>
        </p:txBody>
      </p:sp>
      <p:sp>
        <p:nvSpPr>
          <p:cNvPr id="1079" name="year   sex      n…"/>
          <p:cNvSpPr txBox="1"/>
          <p:nvPr/>
        </p:nvSpPr>
        <p:spPr>
          <a:xfrm>
            <a:off x="1421207" y="5952331"/>
            <a:ext cx="9026812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&lt;dbl&gt; &lt;chr&gt;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1883     F 112321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1883     M 104629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1884     F 129022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1884     M 114445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260 more rows</a:t>
            </a:r>
          </a:p>
        </p:txBody>
      </p:sp>
      <p:grpSp>
        <p:nvGrpSpPr>
          <p:cNvPr id="1082" name="Group"/>
          <p:cNvGrpSpPr/>
          <p:nvPr/>
        </p:nvGrpSpPr>
        <p:grpSpPr>
          <a:xfrm>
            <a:off x="9724215" y="7699237"/>
            <a:ext cx="3427877" cy="2396863"/>
            <a:chOff x="0" y="0"/>
            <a:chExt cx="3427875" cy="2396862"/>
          </a:xfrm>
        </p:grpSpPr>
        <p:sp>
          <p:nvSpPr>
            <p:cNvPr id="1080" name="Line"/>
            <p:cNvSpPr/>
            <p:nvPr/>
          </p:nvSpPr>
          <p:spPr>
            <a:xfrm>
              <a:off x="0" y="2024978"/>
              <a:ext cx="342787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1" name="?"/>
            <p:cNvSpPr txBox="1"/>
            <p:nvPr/>
          </p:nvSpPr>
          <p:spPr>
            <a:xfrm>
              <a:off x="1013974" y="0"/>
              <a:ext cx="1399928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?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2" grpId="1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1085" name="Reshape the layout of this data. Calculate the percent of male (or female) children by year. Then plot the percent over time.…"/>
          <p:cNvSpPr txBox="1">
            <a:spLocks noGrp="1"/>
          </p:cNvSpPr>
          <p:nvPr>
            <p:ph type="body" idx="4294967295"/>
          </p:nvPr>
        </p:nvSpPr>
        <p:spPr>
          <a:xfrm>
            <a:off x="2072446" y="3352186"/>
            <a:ext cx="20239107" cy="701162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Reshape the layout of this data. Calculate the percent of male (or female) children by year. Then plot the percent over time.</a:t>
            </a:r>
          </a:p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pic>
        <p:nvPicPr>
          <p:cNvPr id="10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86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90" name="Rectangle"/>
          <p:cNvSpPr/>
          <p:nvPr/>
        </p:nvSpPr>
        <p:spPr>
          <a:xfrm>
            <a:off x="1127160" y="627361"/>
            <a:ext cx="22091221" cy="64332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1" name="babynames %&gt;%…"/>
          <p:cNvSpPr txBox="1"/>
          <p:nvPr/>
        </p:nvSpPr>
        <p:spPr>
          <a:xfrm>
            <a:off x="1421207" y="844939"/>
            <a:ext cx="21841984" cy="599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spread(sex, n)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mutate(percent_male = M / (M + F) * 100)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ggplot(aes(year, percent_male)) + geom_line()</a:t>
            </a:r>
          </a:p>
        </p:txBody>
      </p:sp>
      <p:pic>
        <p:nvPicPr>
          <p:cNvPr id="1092" name="pdf-percent-male.pdf" descr="pdf-percent-mal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059" y="7353300"/>
            <a:ext cx="8815882" cy="5926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096" name="pdf-percent-male.pdf" descr="pdf-percent-mal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602" y="2060699"/>
            <a:ext cx="17044796" cy="1145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Percent of children that are male by year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defTabSz="443991">
              <a:defRPr sz="7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Percent of children that are male by year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&quot;Data comes in many formats, but R prefers just one: tidy data. &quot;…"/>
          <p:cNvSpPr txBox="1"/>
          <p:nvPr/>
        </p:nvSpPr>
        <p:spPr>
          <a:xfrm>
            <a:off x="2376357" y="3949699"/>
            <a:ext cx="1963128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"Data comes in many formats, but R prefers just one: tidy data. 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Garrett Grolemund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ec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Section</a:t>
            </a:r>
          </a:p>
        </p:txBody>
      </p:sp>
      <p:pic>
        <p:nvPicPr>
          <p:cNvPr id="110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08" name="HTTP version"/>
          <p:cNvSpPr/>
          <p:nvPr/>
        </p:nvSpPr>
        <p:spPr>
          <a:xfrm>
            <a:off x="7258118" y="3537651"/>
            <a:ext cx="4198938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23" y="0"/>
                </a:moveTo>
                <a:cubicBezTo>
                  <a:pt x="995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995" y="13579"/>
                  <a:pt x="2223" y="13579"/>
                </a:cubicBezTo>
                <a:lnTo>
                  <a:pt x="6827" y="13579"/>
                </a:lnTo>
                <a:lnTo>
                  <a:pt x="7480" y="21600"/>
                </a:lnTo>
                <a:lnTo>
                  <a:pt x="8136" y="13579"/>
                </a:lnTo>
                <a:lnTo>
                  <a:pt x="19377" y="13579"/>
                </a:lnTo>
                <a:cubicBezTo>
                  <a:pt x="20605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605" y="0"/>
                  <a:pt x="19377" y="0"/>
                </a:cubicBezTo>
                <a:lnTo>
                  <a:pt x="222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version</a:t>
            </a:r>
          </a:p>
        </p:txBody>
      </p:sp>
      <p:sp>
        <p:nvSpPr>
          <p:cNvPr id="1109" name="Code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Code</a:t>
            </a:r>
          </a:p>
        </p:txBody>
      </p:sp>
      <p:sp>
        <p:nvSpPr>
          <p:cNvPr id="1110" name="Rectangle"/>
          <p:cNvSpPr/>
          <p:nvPr/>
        </p:nvSpPr>
        <p:spPr>
          <a:xfrm>
            <a:off x="3241493" y="6198059"/>
            <a:ext cx="17873657" cy="5717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1" name="GET /resources/webinars/ HTTP/1.1…"/>
          <p:cNvSpPr txBox="1"/>
          <p:nvPr/>
        </p:nvSpPr>
        <p:spPr>
          <a:xfrm>
            <a:off x="3606212" y="6568037"/>
            <a:ext cx="17548995" cy="4977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GET /resources/webinars/ HTTP/1.1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Host: </a:t>
            </a:r>
            <a:r>
              <a:rPr u="sng">
                <a:hlinkClick r:id="rId4"/>
              </a:rPr>
              <a:t>www.rstudio.com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User-Agent: libcurl/7.43.0 r-curl/2.1 httr/1.2.1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Accept-Encoding: gzip, deflate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Accept: application/json, text/xml, application/xml, */*</a:t>
            </a:r>
          </a:p>
        </p:txBody>
      </p:sp>
      <p:grpSp>
        <p:nvGrpSpPr>
          <p:cNvPr id="1114" name="Group"/>
          <p:cNvGrpSpPr/>
          <p:nvPr/>
        </p:nvGrpSpPr>
        <p:grpSpPr>
          <a:xfrm>
            <a:off x="3268028" y="7382331"/>
            <a:ext cx="17820586" cy="3610250"/>
            <a:chOff x="0" y="0"/>
            <a:chExt cx="17820585" cy="3610248"/>
          </a:xfrm>
        </p:grpSpPr>
        <p:sp>
          <p:nvSpPr>
            <p:cNvPr id="1112" name="Line"/>
            <p:cNvSpPr/>
            <p:nvPr/>
          </p:nvSpPr>
          <p:spPr>
            <a:xfrm>
              <a:off x="0" y="0"/>
              <a:ext cx="17820585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3" name="Line"/>
            <p:cNvSpPr/>
            <p:nvPr/>
          </p:nvSpPr>
          <p:spPr>
            <a:xfrm>
              <a:off x="0" y="3610248"/>
              <a:ext cx="1782058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115" name="HTTP Verb"/>
          <p:cNvSpPr/>
          <p:nvPr/>
        </p:nvSpPr>
        <p:spPr>
          <a:xfrm>
            <a:off x="3230032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Verb</a:t>
            </a:r>
          </a:p>
        </p:txBody>
      </p:sp>
      <p:sp>
        <p:nvSpPr>
          <p:cNvPr id="1116" name="URL path"/>
          <p:cNvSpPr/>
          <p:nvPr/>
        </p:nvSpPr>
        <p:spPr>
          <a:xfrm>
            <a:off x="11643293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  <p:sp>
        <p:nvSpPr>
          <p:cNvPr id="1117" name="URL path"/>
          <p:cNvSpPr/>
          <p:nvPr/>
        </p:nvSpPr>
        <p:spPr>
          <a:xfrm>
            <a:off x="15433950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A9A9A9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8" grpId="4" animBg="1" advAuto="0"/>
      <p:bldP spid="1114" grpId="1" animBg="1" advAuto="0"/>
      <p:bldP spid="1115" grpId="3" animBg="1" advAuto="0"/>
      <p:bldP spid="1116" grpId="2" animBg="1" advAuto="0"/>
      <p:bldP spid="1117" grpId="5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120" name="Open R. Then download the packages that we will use today by running the following cod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Open R. Then download the packages that we will use today by running the following code.</a:t>
            </a:r>
          </a:p>
        </p:txBody>
      </p:sp>
      <p:pic>
        <p:nvPicPr>
          <p:cNvPr id="11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21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ub section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Sub section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iny Server Pro"/>
          <p:cNvSpPr/>
          <p:nvPr/>
        </p:nvSpPr>
        <p:spPr>
          <a:xfrm>
            <a:off x="8626230" y="2031648"/>
            <a:ext cx="6275759" cy="7132830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defRPr sz="5000" b="1">
                <a:solidFill>
                  <a:srgbClr val="535353"/>
                </a:solidFill>
              </a:defRPr>
            </a:lvl1pPr>
          </a:lstStyle>
          <a:p>
            <a:r>
              <a:t>Shiny Server Pro</a:t>
            </a:r>
          </a:p>
        </p:txBody>
      </p:sp>
      <p:sp>
        <p:nvSpPr>
          <p:cNvPr id="1169" name="Connection Line"/>
          <p:cNvSpPr/>
          <p:nvPr/>
        </p:nvSpPr>
        <p:spPr>
          <a:xfrm>
            <a:off x="13403813" y="4176622"/>
            <a:ext cx="1661602" cy="496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712" extrusionOk="0">
                <a:moveTo>
                  <a:pt x="0" y="7056"/>
                </a:moveTo>
                <a:cubicBezTo>
                  <a:pt x="6929" y="-4888"/>
                  <a:pt x="14129" y="-1669"/>
                  <a:pt x="21600" y="16712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70" name="Connection Line"/>
          <p:cNvSpPr/>
          <p:nvPr/>
        </p:nvSpPr>
        <p:spPr>
          <a:xfrm>
            <a:off x="14630284" y="5066889"/>
            <a:ext cx="435118" cy="41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73" extrusionOk="0">
                <a:moveTo>
                  <a:pt x="0" y="8124"/>
                </a:moveTo>
                <a:cubicBezTo>
                  <a:pt x="7059" y="-5027"/>
                  <a:pt x="14259" y="-2211"/>
                  <a:pt x="21600" y="16573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71" name="Connection Line"/>
          <p:cNvSpPr/>
          <p:nvPr/>
        </p:nvSpPr>
        <p:spPr>
          <a:xfrm>
            <a:off x="10788595" y="7103829"/>
            <a:ext cx="1069424" cy="834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413" y="20315"/>
                  <a:pt x="15613" y="13115"/>
                  <a:pt x="21600" y="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172" name="Connection Line"/>
          <p:cNvSpPr/>
          <p:nvPr/>
        </p:nvSpPr>
        <p:spPr>
          <a:xfrm>
            <a:off x="10787129" y="7586288"/>
            <a:ext cx="1907105" cy="598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32" extrusionOk="0">
                <a:moveTo>
                  <a:pt x="0" y="15948"/>
                </a:moveTo>
                <a:cubicBezTo>
                  <a:pt x="8395" y="21600"/>
                  <a:pt x="15595" y="16284"/>
                  <a:pt x="21600" y="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133" name="Data Scientists…"/>
          <p:cNvSpPr/>
          <p:nvPr/>
        </p:nvSpPr>
        <p:spPr>
          <a:xfrm>
            <a:off x="1780307" y="3714475"/>
            <a:ext cx="5451700" cy="7429341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defRPr sz="5000" b="1">
                <a:solidFill>
                  <a:srgbClr val="535353"/>
                </a:solidFill>
              </a:defRPr>
            </a:pPr>
            <a:r>
              <a:t>Data Scientists</a:t>
            </a:r>
          </a:p>
          <a:p>
            <a:pPr defTabSz="825500">
              <a:defRPr sz="5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RStudio IDE</a:t>
            </a:r>
          </a:p>
        </p:txBody>
      </p:sp>
      <p:pic>
        <p:nvPicPr>
          <p:cNvPr id="1134" name="SafeCom_server.png" descr="SafeCom_server.png"/>
          <p:cNvPicPr>
            <a:picLocks noChangeAspect="1"/>
          </p:cNvPicPr>
          <p:nvPr/>
        </p:nvPicPr>
        <p:blipFill>
          <a:blip r:embed="rId2"/>
          <a:srcRect b="15082"/>
          <a:stretch>
            <a:fillRect/>
          </a:stretch>
        </p:blipFill>
        <p:spPr>
          <a:xfrm>
            <a:off x="10712556" y="4199174"/>
            <a:ext cx="3414180" cy="3091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5" name="SafeCom_server.png" descr="SafeCom_server.png"/>
          <p:cNvPicPr>
            <a:picLocks noChangeAspect="1"/>
          </p:cNvPicPr>
          <p:nvPr/>
        </p:nvPicPr>
        <p:blipFill>
          <a:blip r:embed="rId2"/>
          <a:srcRect b="15082"/>
          <a:stretch>
            <a:fillRect/>
          </a:stretch>
        </p:blipFill>
        <p:spPr>
          <a:xfrm>
            <a:off x="11825484" y="4835619"/>
            <a:ext cx="3414180" cy="3091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64" y="5349200"/>
            <a:ext cx="2064100" cy="206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3" name="Connection Line"/>
          <p:cNvSpPr/>
          <p:nvPr/>
        </p:nvSpPr>
        <p:spPr>
          <a:xfrm>
            <a:off x="6529352" y="7414002"/>
            <a:ext cx="2371102" cy="343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34" extrusionOk="0">
                <a:moveTo>
                  <a:pt x="0" y="17734"/>
                </a:moveTo>
                <a:cubicBezTo>
                  <a:pt x="6971" y="1043"/>
                  <a:pt x="14171" y="-3866"/>
                  <a:pt x="21600" y="3008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174" name="Connection Line"/>
          <p:cNvSpPr/>
          <p:nvPr/>
        </p:nvSpPr>
        <p:spPr>
          <a:xfrm>
            <a:off x="4920692" y="6259887"/>
            <a:ext cx="4070235" cy="96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7" extrusionOk="0">
                <a:moveTo>
                  <a:pt x="0" y="1"/>
                </a:moveTo>
                <a:cubicBezTo>
                  <a:pt x="7611" y="-53"/>
                  <a:pt x="14811" y="7129"/>
                  <a:pt x="21600" y="21547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139" name="Sticky Load Balancer"/>
          <p:cNvSpPr/>
          <p:nvPr/>
        </p:nvSpPr>
        <p:spPr>
          <a:xfrm rot="16200000">
            <a:off x="12616315" y="5114928"/>
            <a:ext cx="6551663" cy="1259753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4B4B4"/>
              </a:gs>
            </a:gsLst>
            <a:lin ang="18900000"/>
          </a:gradFill>
          <a:ln w="127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Sticky Load Balancer</a:t>
            </a:r>
          </a:p>
        </p:txBody>
      </p:sp>
      <p:sp>
        <p:nvSpPr>
          <p:cNvPr id="1140" name="Technical Diagram"/>
          <p:cNvSpPr/>
          <p:nvPr/>
        </p:nvSpPr>
        <p:spPr>
          <a:xfrm>
            <a:off x="0" y="0"/>
            <a:ext cx="24384000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Technical Diagram</a:t>
            </a:r>
          </a:p>
        </p:txBody>
      </p:sp>
      <p:pic>
        <p:nvPicPr>
          <p:cNvPr id="1141" name="SafeCom_server.png" descr="SafeCom_server.png"/>
          <p:cNvPicPr>
            <a:picLocks noChangeAspect="1"/>
          </p:cNvPicPr>
          <p:nvPr/>
        </p:nvPicPr>
        <p:blipFill>
          <a:blip r:embed="rId2"/>
          <a:srcRect b="15082"/>
          <a:stretch>
            <a:fillRect/>
          </a:stretch>
        </p:blipFill>
        <p:spPr>
          <a:xfrm>
            <a:off x="8675214" y="6744298"/>
            <a:ext cx="2442719" cy="2211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198" y="5813413"/>
            <a:ext cx="548874" cy="548874"/>
          </a:xfrm>
          <a:prstGeom prst="rect">
            <a:avLst/>
          </a:prstGeom>
          <a:ln w="12700">
            <a:miter lim="400000"/>
          </a:ln>
        </p:spPr>
      </p:pic>
      <p:sp>
        <p:nvSpPr>
          <p:cNvPr id="1143" name="End Users…"/>
          <p:cNvSpPr/>
          <p:nvPr/>
        </p:nvSpPr>
        <p:spPr>
          <a:xfrm>
            <a:off x="17390726" y="3714475"/>
            <a:ext cx="5451699" cy="7429341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defRPr sz="5000" b="1">
                <a:solidFill>
                  <a:srgbClr val="535353"/>
                </a:solidFill>
              </a:defRPr>
            </a:pPr>
            <a:r>
              <a:t>End Users</a:t>
            </a:r>
          </a:p>
          <a:p>
            <a:pPr defTabSz="825500">
              <a:defRPr sz="5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Web Browsers</a:t>
            </a:r>
          </a:p>
        </p:txBody>
      </p:sp>
      <p:pic>
        <p:nvPicPr>
          <p:cNvPr id="11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5606" y="5970665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5" name="Image" descr="Image"/>
          <p:cNvPicPr>
            <a:picLocks noChangeAspect="1"/>
          </p:cNvPicPr>
          <p:nvPr/>
        </p:nvPicPr>
        <p:blipFill>
          <a:blip r:embed="rId3"/>
          <a:srcRect t="9834"/>
          <a:stretch>
            <a:fillRect/>
          </a:stretch>
        </p:blipFill>
        <p:spPr>
          <a:xfrm>
            <a:off x="19928064" y="8367144"/>
            <a:ext cx="2064100" cy="1861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215" y="7669603"/>
            <a:ext cx="2064100" cy="206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5" name="Connection Line"/>
          <p:cNvSpPr/>
          <p:nvPr/>
        </p:nvSpPr>
        <p:spPr>
          <a:xfrm>
            <a:off x="16718801" y="6693785"/>
            <a:ext cx="2329616" cy="598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89" extrusionOk="0">
                <a:moveTo>
                  <a:pt x="0" y="0"/>
                </a:moveTo>
                <a:cubicBezTo>
                  <a:pt x="5938" y="15825"/>
                  <a:pt x="13138" y="21600"/>
                  <a:pt x="21600" y="17325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76" name="Connection Line"/>
          <p:cNvSpPr/>
          <p:nvPr/>
        </p:nvSpPr>
        <p:spPr>
          <a:xfrm>
            <a:off x="16718801" y="7597322"/>
            <a:ext cx="1494743" cy="1104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254" y="12875"/>
                  <a:pt x="13454" y="20075"/>
                  <a:pt x="21600" y="2160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77" name="Connection Line"/>
          <p:cNvSpPr/>
          <p:nvPr/>
        </p:nvSpPr>
        <p:spPr>
          <a:xfrm>
            <a:off x="16718801" y="8514874"/>
            <a:ext cx="3022726" cy="1112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16" extrusionOk="0">
                <a:moveTo>
                  <a:pt x="0" y="0"/>
                </a:moveTo>
                <a:cubicBezTo>
                  <a:pt x="4663" y="16120"/>
                  <a:pt x="11863" y="21600"/>
                  <a:pt x="21600" y="16439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pic>
        <p:nvPicPr>
          <p:cNvPr id="115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7656" y="6478418"/>
            <a:ext cx="532202" cy="510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9706" y="8111366"/>
            <a:ext cx="548874" cy="548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54706" y="8515868"/>
            <a:ext cx="686593" cy="686593"/>
          </a:xfrm>
          <a:prstGeom prst="rect">
            <a:avLst/>
          </a:prstGeom>
          <a:ln w="12700">
            <a:miter lim="400000"/>
          </a:ln>
        </p:spPr>
      </p:pic>
      <p:sp>
        <p:nvSpPr>
          <p:cNvPr id="1153" name="Production"/>
          <p:cNvSpPr txBox="1"/>
          <p:nvPr/>
        </p:nvSpPr>
        <p:spPr>
          <a:xfrm>
            <a:off x="12021166" y="3371849"/>
            <a:ext cx="209111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Production</a:t>
            </a:r>
          </a:p>
        </p:txBody>
      </p:sp>
      <p:sp>
        <p:nvSpPr>
          <p:cNvPr id="1154" name="Staging"/>
          <p:cNvSpPr txBox="1"/>
          <p:nvPr/>
        </p:nvSpPr>
        <p:spPr>
          <a:xfrm>
            <a:off x="9183512" y="5935432"/>
            <a:ext cx="136222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Staging</a:t>
            </a:r>
          </a:p>
        </p:txBody>
      </p:sp>
      <p:sp>
        <p:nvSpPr>
          <p:cNvPr id="1155" name="Data Stores"/>
          <p:cNvSpPr/>
          <p:nvPr/>
        </p:nvSpPr>
        <p:spPr>
          <a:xfrm>
            <a:off x="8608359" y="10018780"/>
            <a:ext cx="6275758" cy="3202737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defRPr sz="5000" b="1">
                <a:solidFill>
                  <a:srgbClr val="535353"/>
                </a:solidFill>
              </a:defRPr>
            </a:lvl1pPr>
          </a:lstStyle>
          <a:p>
            <a:r>
              <a:t>Data Stores</a:t>
            </a:r>
          </a:p>
        </p:txBody>
      </p:sp>
      <p:pic>
        <p:nvPicPr>
          <p:cNvPr id="1156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6847" y="11171100"/>
            <a:ext cx="898098" cy="898098"/>
          </a:xfrm>
          <a:prstGeom prst="rect">
            <a:avLst/>
          </a:prstGeom>
          <a:ln w="12700">
            <a:miter lim="400000"/>
          </a:ln>
        </p:spPr>
      </p:pic>
      <p:sp>
        <p:nvSpPr>
          <p:cNvPr id="1157" name="Data Mart"/>
          <p:cNvSpPr txBox="1"/>
          <p:nvPr/>
        </p:nvSpPr>
        <p:spPr>
          <a:xfrm>
            <a:off x="12362468" y="12267864"/>
            <a:ext cx="19868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Data Mart</a:t>
            </a:r>
          </a:p>
        </p:txBody>
      </p:sp>
      <p:pic>
        <p:nvPicPr>
          <p:cNvPr id="1158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1598" y="11254682"/>
            <a:ext cx="730935" cy="730935"/>
          </a:xfrm>
          <a:prstGeom prst="rect">
            <a:avLst/>
          </a:prstGeom>
          <a:ln w="12700">
            <a:miter lim="400000"/>
          </a:ln>
        </p:spPr>
      </p:pic>
      <p:sp>
        <p:nvSpPr>
          <p:cNvPr id="1159" name="File Share"/>
          <p:cNvSpPr txBox="1"/>
          <p:nvPr/>
        </p:nvSpPr>
        <p:spPr>
          <a:xfrm>
            <a:off x="9268311" y="12267864"/>
            <a:ext cx="18375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File Share</a:t>
            </a:r>
          </a:p>
        </p:txBody>
      </p:sp>
      <p:cxnSp>
        <p:nvCxnSpPr>
          <p:cNvPr id="1160" name="Connection Line"/>
          <p:cNvCxnSpPr>
            <a:stCxn id="1155" idx="0"/>
            <a:endCxn id="1128" idx="0"/>
          </p:cNvCxnSpPr>
          <p:nvPr/>
        </p:nvCxnSpPr>
        <p:spPr>
          <a:xfrm flipV="1">
            <a:off x="11746237" y="5598062"/>
            <a:ext cx="17873" cy="6022087"/>
          </a:xfrm>
          <a:prstGeom prst="straightConnector1">
            <a:avLst/>
          </a:prstGeom>
          <a:ln w="25400">
            <a:solidFill>
              <a:srgbClr val="7888A0"/>
            </a:solidFill>
            <a:miter lim="400000"/>
            <a:headEnd type="triangle"/>
            <a:tailEnd type="triangle"/>
          </a:ln>
        </p:spPr>
      </p:cxnSp>
      <p:pic>
        <p:nvPicPr>
          <p:cNvPr id="1161" name="RStudio_Hex_shiny.png" descr="RStudio_Hex_shin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95437" y="7960114"/>
            <a:ext cx="605794" cy="702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2" name="RStudio_Hex_shiny.png" descr="RStudio_Hex_shin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45106" y="6506952"/>
            <a:ext cx="605795" cy="702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3" name="SafeCom_server.png" descr="SafeCom_server.png"/>
          <p:cNvPicPr>
            <a:picLocks noChangeAspect="1"/>
          </p:cNvPicPr>
          <p:nvPr/>
        </p:nvPicPr>
        <p:blipFill>
          <a:blip r:embed="rId2"/>
          <a:srcRect b="15082"/>
          <a:stretch>
            <a:fillRect/>
          </a:stretch>
        </p:blipFill>
        <p:spPr>
          <a:xfrm>
            <a:off x="4474094" y="7206950"/>
            <a:ext cx="2442719" cy="2211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931" y="8336460"/>
            <a:ext cx="548874" cy="548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54" y="8132255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187" y="8596469"/>
            <a:ext cx="548874" cy="548873"/>
          </a:xfrm>
          <a:prstGeom prst="rect">
            <a:avLst/>
          </a:prstGeom>
          <a:ln w="12700">
            <a:miter lim="400000"/>
          </a:ln>
        </p:spPr>
      </p:pic>
      <p:sp>
        <p:nvSpPr>
          <p:cNvPr id="1178" name="Connection Line"/>
          <p:cNvSpPr/>
          <p:nvPr/>
        </p:nvSpPr>
        <p:spPr>
          <a:xfrm>
            <a:off x="2940584" y="8516440"/>
            <a:ext cx="495195" cy="579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56" h="16394" extrusionOk="0">
                <a:moveTo>
                  <a:pt x="4407" y="16394"/>
                </a:moveTo>
                <a:cubicBezTo>
                  <a:pt x="-4344" y="-3085"/>
                  <a:pt x="-61" y="-5206"/>
                  <a:pt x="17256" y="10031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179" name="Connection Line"/>
          <p:cNvSpPr/>
          <p:nvPr/>
        </p:nvSpPr>
        <p:spPr>
          <a:xfrm>
            <a:off x="3797272" y="8043493"/>
            <a:ext cx="1066545" cy="29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93" extrusionOk="0">
                <a:moveTo>
                  <a:pt x="0" y="20993"/>
                </a:moveTo>
                <a:cubicBezTo>
                  <a:pt x="6460" y="6377"/>
                  <a:pt x="13660" y="-607"/>
                  <a:pt x="21600" y="42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Icons"/>
          <p:cNvSpPr/>
          <p:nvPr/>
        </p:nvSpPr>
        <p:spPr>
          <a:xfrm>
            <a:off x="0" y="0"/>
            <a:ext cx="24384000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Icons</a:t>
            </a:r>
          </a:p>
        </p:txBody>
      </p:sp>
      <p:pic>
        <p:nvPicPr>
          <p:cNvPr id="1182" name="SafeCom_server.png" descr="SafeCom_ser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530" y="2769149"/>
            <a:ext cx="2555112" cy="27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Hardware"/>
          <p:cNvSpPr txBox="1"/>
          <p:nvPr/>
        </p:nvSpPr>
        <p:spPr>
          <a:xfrm>
            <a:off x="1334216" y="1492477"/>
            <a:ext cx="343738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Hardware</a:t>
            </a:r>
          </a:p>
        </p:txBody>
      </p:sp>
      <p:pic>
        <p:nvPicPr>
          <p:cNvPr id="11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13" y="2787976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39" y="5093474"/>
            <a:ext cx="1554248" cy="1885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137" y="4972097"/>
            <a:ext cx="2837898" cy="2128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12" y="7030475"/>
            <a:ext cx="1866901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7733" y="7222262"/>
            <a:ext cx="1782706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9" name="RStudio_Hex_devtools.png" descr="RStudio_Hex_devtool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64630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0" name="RStudio_Hex_ggplot2.png" descr="RStudio_Hex_ggplot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02158" y="5476158"/>
            <a:ext cx="1538186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1" name="RStudio_Hex_knitr.png" descr="RStudio_Hex_knit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0300" y="547615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2" name="RStudio_Hex_pipe.png" descr="RStudio_Hex_pip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2044" y="6864354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3" name="RStudio_Hex_rmarkdown.png" descr="RStudio_Hex_rmarkdown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6925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4" name="RStudio_Hex_stringr.png" descr="RStudio_Hex_string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01228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5" name="RStudio_Hex_tidyr.png" descr="RStudio_Hex_tidy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92661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6" name="RStudio_Hex_dplyr.png" descr="RStudio_Hex_dplyr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91844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7" name="RStudio_Hex_lubridate.png" descr="RStudio_Hex_lubridat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07237" y="547615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8" name="RStudio_Hex_packrat.png" descr="RStudio_Hex_packrat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15769" y="6864187"/>
            <a:ext cx="1538185" cy="178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9" name="RStudio_Hex_readr.png" descr="RStudio_Hex_readr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01228" y="8256417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0" name="RStudio_Hex_stringr.png" descr="RStudio_Hex_string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67920" y="6864354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1" name="RStudio_Hex_shiny.png" descr="RStudio_Hex_shiny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072226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sp>
        <p:nvSpPr>
          <p:cNvPr id="1202" name="Packages"/>
          <p:cNvSpPr txBox="1"/>
          <p:nvPr/>
        </p:nvSpPr>
        <p:spPr>
          <a:xfrm>
            <a:off x="13178958" y="1492477"/>
            <a:ext cx="323697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Packages</a:t>
            </a:r>
          </a:p>
        </p:txBody>
      </p:sp>
      <p:pic>
        <p:nvPicPr>
          <p:cNvPr id="1203" name="Image" descr="Imag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87039" y="4291986"/>
            <a:ext cx="1232328" cy="955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4" name="Image" descr="Image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12606" y="7216169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5" name="Image" descr="Image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60352" y="5780022"/>
            <a:ext cx="1036160" cy="1036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6" name="Image" descr="Image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74235" y="5835047"/>
            <a:ext cx="926110" cy="92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7" name="Image" descr="Image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23777" y="5778543"/>
            <a:ext cx="958851" cy="958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8" name="Image" descr="Image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587141" y="4307749"/>
            <a:ext cx="1147259" cy="1147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9" name="Image" descr="Image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89134" y="2781887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0" name="Image" descr="Image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564909" y="2686985"/>
            <a:ext cx="11684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1" name="Image" descr="Image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13360" y="2781887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2" name="Image" descr="Image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193124" y="7288348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3" name="Image" descr="Image"/>
          <p:cNvPicPr>
            <a:picLocks noChangeAspect="1"/>
          </p:cNvPicPr>
          <p:nvPr/>
        </p:nvPicPr>
        <p:blipFill>
          <a:blip r:embed="rId30"/>
          <a:srcRect l="9914" r="18345" b="33354"/>
          <a:stretch>
            <a:fillRect/>
          </a:stretch>
        </p:blipFill>
        <p:spPr>
          <a:xfrm>
            <a:off x="9635705" y="7298221"/>
            <a:ext cx="1050273" cy="958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4" name="Image" descr="Image"/>
          <p:cNvPicPr>
            <a:picLocks noChangeAspect="1"/>
          </p:cNvPicPr>
          <p:nvPr/>
        </p:nvPicPr>
        <p:blipFill>
          <a:blip r:embed="rId31"/>
          <a:srcRect r="81208" b="19866"/>
          <a:stretch>
            <a:fillRect/>
          </a:stretch>
        </p:blipFill>
        <p:spPr>
          <a:xfrm>
            <a:off x="9842874" y="8908414"/>
            <a:ext cx="635880" cy="958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5" name="Image" descr="Image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457918" y="8771676"/>
            <a:ext cx="1232328" cy="1232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6" name="Image" descr="Image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049300" y="8755657"/>
            <a:ext cx="1264366" cy="1264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7" name="Image" descr="Image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34941" y="4413066"/>
            <a:ext cx="936626" cy="936626"/>
          </a:xfrm>
          <a:prstGeom prst="rect">
            <a:avLst/>
          </a:prstGeom>
          <a:ln w="12700">
            <a:miter lim="400000"/>
          </a:ln>
        </p:spPr>
      </p:pic>
      <p:sp>
        <p:nvSpPr>
          <p:cNvPr id="1218" name="Software"/>
          <p:cNvSpPr txBox="1"/>
          <p:nvPr/>
        </p:nvSpPr>
        <p:spPr>
          <a:xfrm>
            <a:off x="7074301" y="1492477"/>
            <a:ext cx="315696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Software</a:t>
            </a:r>
          </a:p>
        </p:txBody>
      </p:sp>
      <p:pic>
        <p:nvPicPr>
          <p:cNvPr id="1219" name="cloud-app-icon1.png" descr="cloud-app-icon1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2525990" y="2843334"/>
            <a:ext cx="1410446" cy="141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0" name="Image" descr="Image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1553361" y="9316204"/>
            <a:ext cx="2653721" cy="188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1" name="Image" descr="Image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8231342" y="9316204"/>
            <a:ext cx="3174493" cy="178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2" name="Image" descr="Image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2865745" y="6062398"/>
            <a:ext cx="730935" cy="730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3" name="Image" descr="Image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0927590" y="7134073"/>
            <a:ext cx="2653721" cy="1253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4" name="Image" descr="Image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0859968" y="4542006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5" name="Image" descr="Image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1156291" y="8193537"/>
            <a:ext cx="2653721" cy="6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6" name="Image" descr="Image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0644319" y="2941082"/>
            <a:ext cx="1554249" cy="976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7" name="Image" descr="Image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2762900" y="4569674"/>
            <a:ext cx="936475" cy="9364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30" name="Group"/>
          <p:cNvGrpSpPr/>
          <p:nvPr/>
        </p:nvGrpSpPr>
        <p:grpSpPr>
          <a:xfrm>
            <a:off x="18876661" y="2665736"/>
            <a:ext cx="1321198" cy="1321198"/>
            <a:chOff x="0" y="0"/>
            <a:chExt cx="1321196" cy="1321196"/>
          </a:xfrm>
        </p:grpSpPr>
        <p:pic>
          <p:nvPicPr>
            <p:cNvPr id="1228" name="Image" descr="Image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 rot="5400000">
              <a:off x="-1" y="0"/>
              <a:ext cx="1321198" cy="132119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29" name="Image" descr="Image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193536" y="187313"/>
              <a:ext cx="934125" cy="887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31" name="Image" descr="Image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8994456" y="7482165"/>
            <a:ext cx="1085609" cy="1085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2" name="Image" descr="Image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20927590" y="5934012"/>
            <a:ext cx="987707" cy="987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3" name="Image" descr="Image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8876661" y="5767267"/>
            <a:ext cx="1321342" cy="1321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4" name="Image" descr="Image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9048097" y="4569843"/>
            <a:ext cx="978326" cy="936288"/>
          </a:xfrm>
          <a:prstGeom prst="rect">
            <a:avLst/>
          </a:prstGeom>
          <a:ln w="12700">
            <a:miter lim="400000"/>
          </a:ln>
        </p:spPr>
      </p:pic>
      <p:sp>
        <p:nvSpPr>
          <p:cNvPr id="1235" name="Architecture"/>
          <p:cNvSpPr txBox="1"/>
          <p:nvPr/>
        </p:nvSpPr>
        <p:spPr>
          <a:xfrm>
            <a:off x="19243513" y="1492477"/>
            <a:ext cx="428396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Architecture</a:t>
            </a:r>
          </a:p>
        </p:txBody>
      </p:sp>
      <p:grpSp>
        <p:nvGrpSpPr>
          <p:cNvPr id="1358" name="Group"/>
          <p:cNvGrpSpPr/>
          <p:nvPr/>
        </p:nvGrpSpPr>
        <p:grpSpPr>
          <a:xfrm>
            <a:off x="11547072" y="11280645"/>
            <a:ext cx="6438265" cy="2247486"/>
            <a:chOff x="0" y="0"/>
            <a:chExt cx="6438264" cy="2247484"/>
          </a:xfrm>
        </p:grpSpPr>
        <p:sp>
          <p:nvSpPr>
            <p:cNvPr id="1236" name="Rectangle"/>
            <p:cNvSpPr/>
            <p:nvPr/>
          </p:nvSpPr>
          <p:spPr>
            <a:xfrm>
              <a:off x="5142627" y="195647"/>
              <a:ext cx="1078650" cy="2051838"/>
            </a:xfrm>
            <a:prstGeom prst="rect">
              <a:avLst/>
            </a:prstGeom>
            <a:solidFill>
              <a:srgbClr val="C2C2C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7" name="Rectangle"/>
            <p:cNvSpPr/>
            <p:nvPr/>
          </p:nvSpPr>
          <p:spPr>
            <a:xfrm>
              <a:off x="192074" y="195647"/>
              <a:ext cx="1078649" cy="2051838"/>
            </a:xfrm>
            <a:prstGeom prst="rect">
              <a:avLst/>
            </a:prstGeom>
            <a:solidFill>
              <a:srgbClr val="C2C2C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8" name="Rectangle"/>
            <p:cNvSpPr/>
            <p:nvPr/>
          </p:nvSpPr>
          <p:spPr>
            <a:xfrm>
              <a:off x="110609" y="440036"/>
              <a:ext cx="6217046" cy="241997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9" name="Rectangle"/>
            <p:cNvSpPr/>
            <p:nvPr/>
          </p:nvSpPr>
          <p:spPr>
            <a:xfrm>
              <a:off x="22965" y="384262"/>
              <a:ext cx="6374121" cy="3984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0" name="Rectangle"/>
            <p:cNvSpPr/>
            <p:nvPr/>
          </p:nvSpPr>
          <p:spPr>
            <a:xfrm>
              <a:off x="22965" y="652098"/>
              <a:ext cx="6374121" cy="3983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1" name="Rectangle"/>
            <p:cNvSpPr/>
            <p:nvPr/>
          </p:nvSpPr>
          <p:spPr>
            <a:xfrm>
              <a:off x="701015" y="1574643"/>
              <a:ext cx="5052168" cy="670214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2" name="Rectangle"/>
            <p:cNvSpPr/>
            <p:nvPr/>
          </p:nvSpPr>
          <p:spPr>
            <a:xfrm>
              <a:off x="1186582" y="0"/>
              <a:ext cx="4081035" cy="1689330"/>
            </a:xfrm>
            <a:prstGeom prst="rect">
              <a:avLst/>
            </a:prstGeom>
            <a:solidFill>
              <a:srgbClr val="B8BABB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3" name="Rectangle"/>
            <p:cNvSpPr/>
            <p:nvPr/>
          </p:nvSpPr>
          <p:spPr>
            <a:xfrm>
              <a:off x="1167461" y="1616344"/>
              <a:ext cx="4103341" cy="80954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4" name="Rectangle"/>
            <p:cNvSpPr/>
            <p:nvPr/>
          </p:nvSpPr>
          <p:spPr>
            <a:xfrm>
              <a:off x="1107704" y="1733823"/>
              <a:ext cx="4222856" cy="889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5" name="Rectangle"/>
            <p:cNvSpPr/>
            <p:nvPr/>
          </p:nvSpPr>
          <p:spPr>
            <a:xfrm>
              <a:off x="1075833" y="1861305"/>
              <a:ext cx="4302532" cy="9689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6" name="Rectangle"/>
            <p:cNvSpPr/>
            <p:nvPr/>
          </p:nvSpPr>
          <p:spPr>
            <a:xfrm>
              <a:off x="1016076" y="1991754"/>
              <a:ext cx="4422047" cy="104857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7" name="Rectangle"/>
            <p:cNvSpPr/>
            <p:nvPr/>
          </p:nvSpPr>
          <p:spPr>
            <a:xfrm>
              <a:off x="956319" y="2130170"/>
              <a:ext cx="4541561" cy="112825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8" name="Rectangle"/>
            <p:cNvSpPr/>
            <p:nvPr/>
          </p:nvSpPr>
          <p:spPr>
            <a:xfrm>
              <a:off x="0" y="1573971"/>
              <a:ext cx="890091" cy="67155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9" name="Rectangle"/>
            <p:cNvSpPr/>
            <p:nvPr/>
          </p:nvSpPr>
          <p:spPr>
            <a:xfrm>
              <a:off x="5548173" y="1573971"/>
              <a:ext cx="890092" cy="67155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0" name="Rectangle"/>
            <p:cNvSpPr/>
            <p:nvPr/>
          </p:nvSpPr>
          <p:spPr>
            <a:xfrm>
              <a:off x="1123639" y="274247"/>
              <a:ext cx="4206921" cy="297770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1" name="Rectangle"/>
            <p:cNvSpPr/>
            <p:nvPr/>
          </p:nvSpPr>
          <p:spPr>
            <a:xfrm>
              <a:off x="1035995" y="202538"/>
              <a:ext cx="4382209" cy="3984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2" name="Rectangle"/>
            <p:cNvSpPr/>
            <p:nvPr/>
          </p:nvSpPr>
          <p:spPr>
            <a:xfrm>
              <a:off x="1035995" y="565986"/>
              <a:ext cx="4382209" cy="3983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3" name="Rectangle"/>
            <p:cNvSpPr/>
            <p:nvPr/>
          </p:nvSpPr>
          <p:spPr>
            <a:xfrm>
              <a:off x="1178615" y="601245"/>
              <a:ext cx="4103341" cy="1011851"/>
            </a:xfrm>
            <a:prstGeom prst="rect">
              <a:avLst/>
            </a:prstGeom>
            <a:gradFill flip="none" rotWithShape="1">
              <a:gsLst>
                <a:gs pos="0">
                  <a:srgbClr val="717273"/>
                </a:gs>
                <a:gs pos="100000">
                  <a:srgbClr val="BFBFB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317" name="Group"/>
            <p:cNvGrpSpPr/>
            <p:nvPr/>
          </p:nvGrpSpPr>
          <p:grpSpPr>
            <a:xfrm>
              <a:off x="1402838" y="844348"/>
              <a:ext cx="3642883" cy="568817"/>
              <a:chOff x="0" y="0"/>
              <a:chExt cx="3642882" cy="568815"/>
            </a:xfrm>
          </p:grpSpPr>
          <p:grpSp>
            <p:nvGrpSpPr>
              <p:cNvPr id="1260" name="Group"/>
              <p:cNvGrpSpPr/>
              <p:nvPr/>
            </p:nvGrpSpPr>
            <p:grpSpPr>
              <a:xfrm>
                <a:off x="0" y="0"/>
                <a:ext cx="247495" cy="568816"/>
                <a:chOff x="0" y="0"/>
                <a:chExt cx="247494" cy="568815"/>
              </a:xfrm>
            </p:grpSpPr>
            <p:grpSp>
              <p:nvGrpSpPr>
                <p:cNvPr id="1256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54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55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59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57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58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67" name="Group"/>
              <p:cNvGrpSpPr/>
              <p:nvPr/>
            </p:nvGrpSpPr>
            <p:grpSpPr>
              <a:xfrm>
                <a:off x="424423" y="0"/>
                <a:ext cx="247496" cy="568816"/>
                <a:chOff x="0" y="0"/>
                <a:chExt cx="247494" cy="568815"/>
              </a:xfrm>
            </p:grpSpPr>
            <p:grpSp>
              <p:nvGrpSpPr>
                <p:cNvPr id="1263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61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62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6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64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65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74" name="Group"/>
              <p:cNvGrpSpPr/>
              <p:nvPr/>
            </p:nvGrpSpPr>
            <p:grpSpPr>
              <a:xfrm>
                <a:off x="848847" y="0"/>
                <a:ext cx="247495" cy="568816"/>
                <a:chOff x="0" y="0"/>
                <a:chExt cx="247494" cy="568815"/>
              </a:xfrm>
            </p:grpSpPr>
            <p:grpSp>
              <p:nvGrpSpPr>
                <p:cNvPr id="1270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68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69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73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71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72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81" name="Group"/>
              <p:cNvGrpSpPr/>
              <p:nvPr/>
            </p:nvGrpSpPr>
            <p:grpSpPr>
              <a:xfrm>
                <a:off x="1273270" y="0"/>
                <a:ext cx="247496" cy="568816"/>
                <a:chOff x="0" y="0"/>
                <a:chExt cx="247494" cy="568815"/>
              </a:xfrm>
            </p:grpSpPr>
            <p:grpSp>
              <p:nvGrpSpPr>
                <p:cNvPr id="1277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75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76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80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78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79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88" name="Group"/>
              <p:cNvGrpSpPr/>
              <p:nvPr/>
            </p:nvGrpSpPr>
            <p:grpSpPr>
              <a:xfrm>
                <a:off x="1697694" y="0"/>
                <a:ext cx="247495" cy="568816"/>
                <a:chOff x="0" y="0"/>
                <a:chExt cx="247494" cy="568815"/>
              </a:xfrm>
            </p:grpSpPr>
            <p:grpSp>
              <p:nvGrpSpPr>
                <p:cNvPr id="1284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82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83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87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85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86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95" name="Group"/>
              <p:cNvGrpSpPr/>
              <p:nvPr/>
            </p:nvGrpSpPr>
            <p:grpSpPr>
              <a:xfrm>
                <a:off x="2122117" y="0"/>
                <a:ext cx="247496" cy="568816"/>
                <a:chOff x="0" y="0"/>
                <a:chExt cx="247494" cy="568815"/>
              </a:xfrm>
            </p:grpSpPr>
            <p:grpSp>
              <p:nvGrpSpPr>
                <p:cNvPr id="1291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89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90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4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92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93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02" name="Group"/>
              <p:cNvGrpSpPr/>
              <p:nvPr/>
            </p:nvGrpSpPr>
            <p:grpSpPr>
              <a:xfrm>
                <a:off x="2546541" y="0"/>
                <a:ext cx="247495" cy="568816"/>
                <a:chOff x="0" y="0"/>
                <a:chExt cx="247494" cy="568815"/>
              </a:xfrm>
            </p:grpSpPr>
            <p:grpSp>
              <p:nvGrpSpPr>
                <p:cNvPr id="1298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96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97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01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99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00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09" name="Group"/>
              <p:cNvGrpSpPr/>
              <p:nvPr/>
            </p:nvGrpSpPr>
            <p:grpSpPr>
              <a:xfrm>
                <a:off x="2970964" y="0"/>
                <a:ext cx="247496" cy="568816"/>
                <a:chOff x="0" y="0"/>
                <a:chExt cx="247494" cy="568815"/>
              </a:xfrm>
            </p:grpSpPr>
            <p:grpSp>
              <p:nvGrpSpPr>
                <p:cNvPr id="1305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03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04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08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06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07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16" name="Group"/>
              <p:cNvGrpSpPr/>
              <p:nvPr/>
            </p:nvGrpSpPr>
            <p:grpSpPr>
              <a:xfrm>
                <a:off x="3395388" y="0"/>
                <a:ext cx="247495" cy="568816"/>
                <a:chOff x="0" y="0"/>
                <a:chExt cx="247494" cy="568815"/>
              </a:xfrm>
            </p:grpSpPr>
            <p:grpSp>
              <p:nvGrpSpPr>
                <p:cNvPr id="1312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10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11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15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13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14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318" name="Rectangle"/>
            <p:cNvSpPr/>
            <p:nvPr/>
          </p:nvSpPr>
          <p:spPr>
            <a:xfrm>
              <a:off x="1178615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9" name="Rectangle"/>
            <p:cNvSpPr/>
            <p:nvPr/>
          </p:nvSpPr>
          <p:spPr>
            <a:xfrm>
              <a:off x="1570186" y="630474"/>
              <a:ext cx="176480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0" name="Rectangle"/>
            <p:cNvSpPr/>
            <p:nvPr/>
          </p:nvSpPr>
          <p:spPr>
            <a:xfrm>
              <a:off x="1961756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1" name="Rectangle"/>
            <p:cNvSpPr/>
            <p:nvPr/>
          </p:nvSpPr>
          <p:spPr>
            <a:xfrm>
              <a:off x="2353327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2" name="Rectangle"/>
            <p:cNvSpPr/>
            <p:nvPr/>
          </p:nvSpPr>
          <p:spPr>
            <a:xfrm>
              <a:off x="2744897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3" name="Rectangle"/>
            <p:cNvSpPr/>
            <p:nvPr/>
          </p:nvSpPr>
          <p:spPr>
            <a:xfrm>
              <a:off x="3136468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4" name="Rectangle"/>
            <p:cNvSpPr/>
            <p:nvPr/>
          </p:nvSpPr>
          <p:spPr>
            <a:xfrm>
              <a:off x="3528039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5" name="Rectangle"/>
            <p:cNvSpPr/>
            <p:nvPr/>
          </p:nvSpPr>
          <p:spPr>
            <a:xfrm>
              <a:off x="3919610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6" name="Rectangle"/>
            <p:cNvSpPr/>
            <p:nvPr/>
          </p:nvSpPr>
          <p:spPr>
            <a:xfrm>
              <a:off x="4311181" y="630474"/>
              <a:ext cx="176480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7" name="Rectangle"/>
            <p:cNvSpPr/>
            <p:nvPr/>
          </p:nvSpPr>
          <p:spPr>
            <a:xfrm>
              <a:off x="4702751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8" name="Rectangle"/>
            <p:cNvSpPr/>
            <p:nvPr/>
          </p:nvSpPr>
          <p:spPr>
            <a:xfrm>
              <a:off x="5094321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335" name="Group"/>
            <p:cNvGrpSpPr/>
            <p:nvPr/>
          </p:nvGrpSpPr>
          <p:grpSpPr>
            <a:xfrm>
              <a:off x="384553" y="822762"/>
              <a:ext cx="247495" cy="568817"/>
              <a:chOff x="0" y="0"/>
              <a:chExt cx="247494" cy="568815"/>
            </a:xfrm>
          </p:grpSpPr>
          <p:grpSp>
            <p:nvGrpSpPr>
              <p:cNvPr id="1331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29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0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334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32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3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342" name="Group"/>
            <p:cNvGrpSpPr/>
            <p:nvPr/>
          </p:nvGrpSpPr>
          <p:grpSpPr>
            <a:xfrm>
              <a:off x="763835" y="822762"/>
              <a:ext cx="247496" cy="568817"/>
              <a:chOff x="0" y="0"/>
              <a:chExt cx="247494" cy="568815"/>
            </a:xfrm>
          </p:grpSpPr>
          <p:grpSp>
            <p:nvGrpSpPr>
              <p:cNvPr id="1338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36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7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341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39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40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349" name="Group"/>
            <p:cNvGrpSpPr/>
            <p:nvPr/>
          </p:nvGrpSpPr>
          <p:grpSpPr>
            <a:xfrm>
              <a:off x="5452557" y="823917"/>
              <a:ext cx="247496" cy="568817"/>
              <a:chOff x="0" y="0"/>
              <a:chExt cx="247494" cy="568815"/>
            </a:xfrm>
          </p:grpSpPr>
          <p:grpSp>
            <p:nvGrpSpPr>
              <p:cNvPr id="1345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43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44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348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46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47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356" name="Group"/>
            <p:cNvGrpSpPr/>
            <p:nvPr/>
          </p:nvGrpSpPr>
          <p:grpSpPr>
            <a:xfrm>
              <a:off x="5831841" y="823917"/>
              <a:ext cx="247496" cy="568817"/>
              <a:chOff x="0" y="0"/>
              <a:chExt cx="247494" cy="568815"/>
            </a:xfrm>
          </p:grpSpPr>
          <p:grpSp>
            <p:nvGrpSpPr>
              <p:cNvPr id="1352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50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51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355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53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54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sp>
          <p:nvSpPr>
            <p:cNvPr id="1357" name="SYSTEM LIBRARY"/>
            <p:cNvSpPr txBox="1"/>
            <p:nvPr/>
          </p:nvSpPr>
          <p:spPr>
            <a:xfrm>
              <a:off x="1194380" y="184182"/>
              <a:ext cx="4095910" cy="479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 spc="637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SYSTEM LIBRARY</a:t>
              </a:r>
            </a:p>
          </p:txBody>
        </p:sp>
      </p:grpSp>
      <p:grpSp>
        <p:nvGrpSpPr>
          <p:cNvPr id="1370" name="Group"/>
          <p:cNvGrpSpPr/>
          <p:nvPr/>
        </p:nvGrpSpPr>
        <p:grpSpPr>
          <a:xfrm>
            <a:off x="11734406" y="10009525"/>
            <a:ext cx="1572382" cy="1145123"/>
            <a:chOff x="0" y="0"/>
            <a:chExt cx="1572380" cy="1145121"/>
          </a:xfrm>
        </p:grpSpPr>
        <p:grpSp>
          <p:nvGrpSpPr>
            <p:cNvPr id="1368" name="Group"/>
            <p:cNvGrpSpPr/>
            <p:nvPr/>
          </p:nvGrpSpPr>
          <p:grpSpPr>
            <a:xfrm>
              <a:off x="91277" y="-1"/>
              <a:ext cx="1481104" cy="1145123"/>
              <a:chOff x="0" y="0"/>
              <a:chExt cx="1481103" cy="1145121"/>
            </a:xfrm>
          </p:grpSpPr>
          <p:sp>
            <p:nvSpPr>
              <p:cNvPr id="1359" name="Rectangle"/>
              <p:cNvSpPr/>
              <p:nvPr/>
            </p:nvSpPr>
            <p:spPr>
              <a:xfrm>
                <a:off x="241498" y="4684"/>
                <a:ext cx="1239606" cy="94210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0" name="Rectangle"/>
              <p:cNvSpPr/>
              <p:nvPr/>
            </p:nvSpPr>
            <p:spPr>
              <a:xfrm>
                <a:off x="229102" y="203021"/>
                <a:ext cx="1239606" cy="743764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1" name="Rectangle"/>
              <p:cNvSpPr/>
              <p:nvPr/>
            </p:nvSpPr>
            <p:spPr>
              <a:xfrm rot="19050000">
                <a:off x="62345" y="68161"/>
                <a:ext cx="322298" cy="30990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2" name="Triangle"/>
              <p:cNvSpPr/>
              <p:nvPr/>
            </p:nvSpPr>
            <p:spPr>
              <a:xfrm rot="10800000" flipH="1">
                <a:off x="1233182" y="946784"/>
                <a:ext cx="235526" cy="198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3" name="Rectangle"/>
              <p:cNvSpPr/>
              <p:nvPr/>
            </p:nvSpPr>
            <p:spPr>
              <a:xfrm>
                <a:off x="5974" y="203021"/>
                <a:ext cx="1239605" cy="942101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4" name="Triangle"/>
              <p:cNvSpPr/>
              <p:nvPr/>
            </p:nvSpPr>
            <p:spPr>
              <a:xfrm rot="16200000" flipH="1">
                <a:off x="600984" y="463338"/>
                <a:ext cx="880120" cy="409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5" name="Triangle"/>
              <p:cNvSpPr/>
              <p:nvPr/>
            </p:nvSpPr>
            <p:spPr>
              <a:xfrm rot="5400000">
                <a:off x="-229551" y="463338"/>
                <a:ext cx="880120" cy="409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6" name="Triangle"/>
              <p:cNvSpPr/>
              <p:nvPr/>
            </p:nvSpPr>
            <p:spPr>
              <a:xfrm rot="10800000" flipH="1">
                <a:off x="5974" y="203021"/>
                <a:ext cx="1239605" cy="743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7" name="Triangle"/>
              <p:cNvSpPr/>
              <p:nvPr/>
            </p:nvSpPr>
            <p:spPr>
              <a:xfrm flipH="1">
                <a:off x="1233182" y="29477"/>
                <a:ext cx="235526" cy="198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369" name="dplyr…"/>
            <p:cNvSpPr txBox="1"/>
            <p:nvPr/>
          </p:nvSpPr>
          <p:spPr>
            <a:xfrm>
              <a:off x="-1" y="87846"/>
              <a:ext cx="1435736" cy="1057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28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dplyr</a:t>
              </a:r>
            </a:p>
            <a:p>
              <a:pPr>
                <a:defRPr sz="2800" b="1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0.4</a:t>
              </a:r>
            </a:p>
          </p:txBody>
        </p:sp>
      </p:grpSp>
      <p:pic>
        <p:nvPicPr>
          <p:cNvPr id="1371" name="Git-logo.svg.png" descr="Git-logo.svg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217011" y="10650515"/>
            <a:ext cx="1572382" cy="6572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76" name="Group"/>
          <p:cNvGrpSpPr/>
          <p:nvPr/>
        </p:nvGrpSpPr>
        <p:grpSpPr>
          <a:xfrm>
            <a:off x="7789318" y="10508736"/>
            <a:ext cx="1524348" cy="1232328"/>
            <a:chOff x="0" y="0"/>
            <a:chExt cx="1524346" cy="1232326"/>
          </a:xfrm>
        </p:grpSpPr>
        <p:grpSp>
          <p:nvGrpSpPr>
            <p:cNvPr id="1374" name="Group"/>
            <p:cNvGrpSpPr/>
            <p:nvPr/>
          </p:nvGrpSpPr>
          <p:grpSpPr>
            <a:xfrm>
              <a:off x="342688" y="-1"/>
              <a:ext cx="1181659" cy="1232328"/>
              <a:chOff x="0" y="0"/>
              <a:chExt cx="1181658" cy="1232326"/>
            </a:xfrm>
          </p:grpSpPr>
          <p:pic>
            <p:nvPicPr>
              <p:cNvPr id="1372" name="Image" descr="Image"/>
              <p:cNvPicPr>
                <a:picLocks noChangeAspect="1"/>
              </p:cNvPicPr>
              <p:nvPr/>
            </p:nvPicPr>
            <p:blipFill>
              <a:blip r:embed="rId51"/>
              <a:srcRect l="20018" t="29669" r="22401"/>
              <a:stretch>
                <a:fillRect/>
              </a:stretch>
            </p:blipFill>
            <p:spPr>
              <a:xfrm>
                <a:off x="0" y="0"/>
                <a:ext cx="1181641" cy="9622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3" name="Image" descr="Image"/>
              <p:cNvPicPr>
                <a:picLocks noChangeAspect="1"/>
              </p:cNvPicPr>
              <p:nvPr/>
            </p:nvPicPr>
            <p:blipFill>
              <a:blip r:embed="rId51"/>
              <a:srcRect l="22401" t="4264" r="22401" b="71316"/>
              <a:stretch>
                <a:fillRect/>
              </a:stretch>
            </p:blipFill>
            <p:spPr>
              <a:xfrm>
                <a:off x="48934" y="898245"/>
                <a:ext cx="1132725" cy="3340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75" name="+"/>
            <p:cNvSpPr txBox="1"/>
            <p:nvPr/>
          </p:nvSpPr>
          <p:spPr>
            <a:xfrm>
              <a:off x="0" y="468802"/>
              <a:ext cx="159969" cy="294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800" b="1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+</a:t>
              </a:r>
            </a:p>
          </p:txBody>
        </p:sp>
      </p:grpSp>
      <p:pic>
        <p:nvPicPr>
          <p:cNvPr id="1377" name="Image" descr="Image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9090696" y="11426180"/>
            <a:ext cx="1455787" cy="1455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8" name="Image" descr="Image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617966" y="10436338"/>
            <a:ext cx="1085610" cy="1085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82" name="Group"/>
          <p:cNvGrpSpPr/>
          <p:nvPr/>
        </p:nvGrpSpPr>
        <p:grpSpPr>
          <a:xfrm>
            <a:off x="6473935" y="11958630"/>
            <a:ext cx="1231901" cy="1468020"/>
            <a:chOff x="30795" y="0"/>
            <a:chExt cx="1231900" cy="1468019"/>
          </a:xfrm>
        </p:grpSpPr>
        <p:sp>
          <p:nvSpPr>
            <p:cNvPr id="1379" name="Rectangle"/>
            <p:cNvSpPr/>
            <p:nvPr/>
          </p:nvSpPr>
          <p:spPr>
            <a:xfrm>
              <a:off x="314451" y="475996"/>
              <a:ext cx="308665" cy="754282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380" name="Rectangle"/>
            <p:cNvSpPr/>
            <p:nvPr/>
          </p:nvSpPr>
          <p:spPr>
            <a:xfrm>
              <a:off x="615150" y="488132"/>
              <a:ext cx="332937" cy="7542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381" name="web-logos.png" descr="web-logos.png"/>
            <p:cNvPicPr>
              <a:picLocks noChangeAspect="1"/>
            </p:cNvPicPr>
            <p:nvPr/>
          </p:nvPicPr>
          <p:blipFill>
            <a:blip r:embed="rId54"/>
            <a:srcRect l="68213"/>
            <a:stretch>
              <a:fillRect/>
            </a:stretch>
          </p:blipFill>
          <p:spPr>
            <a:xfrm>
              <a:off x="30795" y="0"/>
              <a:ext cx="1231901" cy="1468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86" name="Group"/>
          <p:cNvGrpSpPr/>
          <p:nvPr/>
        </p:nvGrpSpPr>
        <p:grpSpPr>
          <a:xfrm>
            <a:off x="8060797" y="11958679"/>
            <a:ext cx="1231901" cy="1432217"/>
            <a:chOff x="0" y="0"/>
            <a:chExt cx="1231900" cy="1432216"/>
          </a:xfrm>
        </p:grpSpPr>
        <p:sp>
          <p:nvSpPr>
            <p:cNvPr id="1383" name="Rectangle"/>
            <p:cNvSpPr/>
            <p:nvPr/>
          </p:nvSpPr>
          <p:spPr>
            <a:xfrm>
              <a:off x="311169" y="476261"/>
              <a:ext cx="301159" cy="735941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384" name="Rectangle"/>
            <p:cNvSpPr/>
            <p:nvPr/>
          </p:nvSpPr>
          <p:spPr>
            <a:xfrm>
              <a:off x="628237" y="476261"/>
              <a:ext cx="324841" cy="7359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385" name="web-logos.png" descr="web-logos.png"/>
            <p:cNvPicPr>
              <a:picLocks noChangeAspect="1"/>
            </p:cNvPicPr>
            <p:nvPr/>
          </p:nvPicPr>
          <p:blipFill>
            <a:blip r:embed="rId54"/>
            <a:srcRect l="33709" r="33709"/>
            <a:stretch>
              <a:fillRect/>
            </a:stretch>
          </p:blipFill>
          <p:spPr>
            <a:xfrm>
              <a:off x="0" y="0"/>
              <a:ext cx="1231900" cy="1432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87" name="RStudio-Logo-Blue-Gradient.png" descr="RStudio-Logo-Blue-Gradient.png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20947961" y="12424911"/>
            <a:ext cx="3174991" cy="1114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8" name="noun_271662.png" descr="noun_271662.png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9069991" y="175136"/>
            <a:ext cx="1254415" cy="1254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9" name="noun_271646.png" descr="noun_271646.png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20794237" y="175136"/>
            <a:ext cx="1254416" cy="1254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0" name="noun_446960.png" descr="noun_446960.png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22518484" y="175136"/>
            <a:ext cx="1254416" cy="1254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99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99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1" grpId="1" animBg="1" advAuto="0"/>
      <p:bldP spid="1376" grpId="2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SafeCom_server.png" descr="SafeCom_ser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042" y="2268261"/>
            <a:ext cx="2555111" cy="27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393" name="Hardware"/>
          <p:cNvSpPr txBox="1"/>
          <p:nvPr/>
        </p:nvSpPr>
        <p:spPr>
          <a:xfrm>
            <a:off x="1366727" y="1004289"/>
            <a:ext cx="3326614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Hardware</a:t>
            </a:r>
          </a:p>
        </p:txBody>
      </p:sp>
      <p:pic>
        <p:nvPicPr>
          <p:cNvPr id="13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12" y="2598350"/>
            <a:ext cx="2064101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38" y="6185674"/>
            <a:ext cx="1554249" cy="1885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649" y="4471209"/>
            <a:ext cx="2837897" cy="2128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12" y="8122675"/>
            <a:ext cx="1866901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245" y="6721374"/>
            <a:ext cx="178270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9" name="RStudio_Hex_devtools.png" descr="RStudio_Hex_devtool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97143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0" name="RStudio_Hex_ggplot2.png" descr="RStudio_Hex_ggplot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34671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1" name="RStudio_Hex_knitr.png" descr="RStudio_Hex_knit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32812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2" name="RStudio_Hex_pipe.png" descr="RStudio_Hex_pip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24556" y="6363467"/>
            <a:ext cx="1538185" cy="1782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3" name="RStudio_Hex_rmarkdown.png" descr="RStudio_Hex_rmarkdown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29437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4" name="RStudio_Hex_stringr.png" descr="RStudio_Hex_string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33741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5" name="RStudio_Hex_tidyr.png" descr="RStudio_Hex_tidy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25174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6" name="RStudio_Hex_dplyr.png" descr="RStudio_Hex_dplyr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24356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7" name="RStudio_Hex_lubridate.png" descr="RStudio_Hex_lubridat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39750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8" name="RStudio_Hex_packrat.png" descr="RStudio_Hex_packrat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48280" y="6363299"/>
            <a:ext cx="1538185" cy="178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9" name="RStudio_Hex_readr.png" descr="RStudio_Hex_readr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33741" y="7755529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0" name="RStudio_Hex_stringr.png" descr="RStudio_Hex_string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00432" y="6363467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1" name="RStudio_Hex_shiny.png" descr="RStudio_Hex_shiny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04739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sp>
        <p:nvSpPr>
          <p:cNvPr id="1412" name="Packages"/>
          <p:cNvSpPr txBox="1"/>
          <p:nvPr/>
        </p:nvSpPr>
        <p:spPr>
          <a:xfrm>
            <a:off x="13211471" y="1004289"/>
            <a:ext cx="3132887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Packages</a:t>
            </a:r>
          </a:p>
        </p:txBody>
      </p:sp>
      <p:pic>
        <p:nvPicPr>
          <p:cNvPr id="1413" name="Image" descr="Imag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19551" y="3791098"/>
            <a:ext cx="1232328" cy="955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4" name="Image" descr="Image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45118" y="6715281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5" name="Image" descr="Image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92864" y="5279133"/>
            <a:ext cx="1036160" cy="1036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6" name="Image" descr="Image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06747" y="5334159"/>
            <a:ext cx="926110" cy="92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7" name="Image" descr="Image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56289" y="5277654"/>
            <a:ext cx="958851" cy="958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8" name="Image" descr="Image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19653" y="3806861"/>
            <a:ext cx="1147259" cy="1147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9" name="Image" descr="Image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21646" y="2280999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0" name="Image" descr="Image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597421" y="2186096"/>
            <a:ext cx="11684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1" name="Image" descr="Image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45871" y="2280999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2" name="Image" descr="Image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25636" y="6787460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3" name="Image" descr="Image"/>
          <p:cNvPicPr>
            <a:picLocks noChangeAspect="1"/>
          </p:cNvPicPr>
          <p:nvPr/>
        </p:nvPicPr>
        <p:blipFill>
          <a:blip r:embed="rId30"/>
          <a:srcRect l="9914" r="18345" b="33354"/>
          <a:stretch>
            <a:fillRect/>
          </a:stretch>
        </p:blipFill>
        <p:spPr>
          <a:xfrm>
            <a:off x="9668218" y="6797333"/>
            <a:ext cx="1050273" cy="958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4" name="Image" descr="Image"/>
          <p:cNvPicPr>
            <a:picLocks noChangeAspect="1"/>
          </p:cNvPicPr>
          <p:nvPr/>
        </p:nvPicPr>
        <p:blipFill>
          <a:blip r:embed="rId31"/>
          <a:srcRect r="81208" b="19866"/>
          <a:stretch>
            <a:fillRect/>
          </a:stretch>
        </p:blipFill>
        <p:spPr>
          <a:xfrm>
            <a:off x="9875387" y="8407526"/>
            <a:ext cx="635879" cy="958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5" name="Image" descr="Image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490430" y="8270788"/>
            <a:ext cx="1232328" cy="1232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6" name="Image" descr="Image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081812" y="8254769"/>
            <a:ext cx="1264366" cy="1264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7" name="Image" descr="Image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67453" y="3912178"/>
            <a:ext cx="936626" cy="936626"/>
          </a:xfrm>
          <a:prstGeom prst="rect">
            <a:avLst/>
          </a:prstGeom>
          <a:ln w="12700">
            <a:miter lim="400000"/>
          </a:ln>
        </p:spPr>
      </p:pic>
      <p:sp>
        <p:nvSpPr>
          <p:cNvPr id="1428" name="Software"/>
          <p:cNvSpPr txBox="1"/>
          <p:nvPr/>
        </p:nvSpPr>
        <p:spPr>
          <a:xfrm>
            <a:off x="7106813" y="1004289"/>
            <a:ext cx="3055545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Software</a:t>
            </a:r>
          </a:p>
        </p:txBody>
      </p:sp>
      <p:pic>
        <p:nvPicPr>
          <p:cNvPr id="1429" name="cloud-app-icon1.png" descr="cloud-app-icon1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2558503" y="2342446"/>
            <a:ext cx="1410445" cy="1410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0" name="Image" descr="Image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1585874" y="8815316"/>
            <a:ext cx="2653721" cy="188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1" name="Image" descr="Image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8263857" y="8815316"/>
            <a:ext cx="3174493" cy="178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2" name="Image" descr="Image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2898258" y="5561510"/>
            <a:ext cx="730935" cy="730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3" name="Image" descr="Image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0960103" y="6633185"/>
            <a:ext cx="2653721" cy="1253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4" name="Image" descr="Image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0892482" y="4041118"/>
            <a:ext cx="1122954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5" name="Image" descr="Image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1188805" y="7692649"/>
            <a:ext cx="2653721" cy="6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6" name="Image" descr="Image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0676832" y="2440194"/>
            <a:ext cx="1554248" cy="976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7" name="Image" descr="Image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2795413" y="4068786"/>
            <a:ext cx="936475" cy="9364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0" name="Group"/>
          <p:cNvGrpSpPr/>
          <p:nvPr/>
        </p:nvGrpSpPr>
        <p:grpSpPr>
          <a:xfrm>
            <a:off x="18909175" y="2164848"/>
            <a:ext cx="1321198" cy="1321198"/>
            <a:chOff x="0" y="0"/>
            <a:chExt cx="1321196" cy="1321196"/>
          </a:xfrm>
        </p:grpSpPr>
        <p:pic>
          <p:nvPicPr>
            <p:cNvPr id="1438" name="Image" descr="Image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 rot="5400000">
              <a:off x="-1" y="0"/>
              <a:ext cx="1321198" cy="132119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439" name="Image" descr="Image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193536" y="187313"/>
              <a:ext cx="934125" cy="887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41" name="Image" descr="Image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9026968" y="6981276"/>
            <a:ext cx="1085610" cy="1085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2" name="Image" descr="Image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20960103" y="5433124"/>
            <a:ext cx="987706" cy="987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3" name="Image" descr="Image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8909176" y="5266379"/>
            <a:ext cx="1321341" cy="1321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4" name="Image" descr="Image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9080610" y="4068955"/>
            <a:ext cx="978326" cy="936288"/>
          </a:xfrm>
          <a:prstGeom prst="rect">
            <a:avLst/>
          </a:prstGeom>
          <a:ln w="12700">
            <a:miter lim="400000"/>
          </a:ln>
        </p:spPr>
      </p:pic>
      <p:sp>
        <p:nvSpPr>
          <p:cNvPr id="1445" name="Architecture"/>
          <p:cNvSpPr txBox="1"/>
          <p:nvPr/>
        </p:nvSpPr>
        <p:spPr>
          <a:xfrm>
            <a:off x="19276026" y="1004289"/>
            <a:ext cx="414497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Architecture</a:t>
            </a:r>
          </a:p>
        </p:txBody>
      </p:sp>
      <p:pic>
        <p:nvPicPr>
          <p:cNvPr id="1446" name="Markdown-logo.png" descr="Markdown-logo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34587" y="10270045"/>
            <a:ext cx="1589919" cy="9785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0" name="Group"/>
          <p:cNvGrpSpPr/>
          <p:nvPr/>
        </p:nvGrpSpPr>
        <p:grpSpPr>
          <a:xfrm>
            <a:off x="8054335" y="9807363"/>
            <a:ext cx="1321362" cy="1536226"/>
            <a:chOff x="0" y="0"/>
            <a:chExt cx="1321361" cy="1536225"/>
          </a:xfrm>
        </p:grpSpPr>
        <p:sp>
          <p:nvSpPr>
            <p:cNvPr id="1447" name="Rectangle"/>
            <p:cNvSpPr/>
            <p:nvPr/>
          </p:nvSpPr>
          <p:spPr>
            <a:xfrm>
              <a:off x="329061" y="498111"/>
              <a:ext cx="323006" cy="789328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448" name="Rectangle"/>
            <p:cNvSpPr/>
            <p:nvPr/>
          </p:nvSpPr>
          <p:spPr>
            <a:xfrm>
              <a:off x="643730" y="510811"/>
              <a:ext cx="348406" cy="7893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449" name="web-logos.png" descr="web-logos.png"/>
            <p:cNvPicPr>
              <a:picLocks noChangeAspect="1"/>
            </p:cNvPicPr>
            <p:nvPr/>
          </p:nvPicPr>
          <p:blipFill>
            <a:blip r:embed="rId51"/>
            <a:srcRect l="67419"/>
            <a:stretch>
              <a:fillRect/>
            </a:stretch>
          </p:blipFill>
          <p:spPr>
            <a:xfrm>
              <a:off x="0" y="0"/>
              <a:ext cx="1321362" cy="1536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54" name="Group"/>
          <p:cNvGrpSpPr/>
          <p:nvPr/>
        </p:nvGrpSpPr>
        <p:grpSpPr>
          <a:xfrm>
            <a:off x="6375116" y="9807363"/>
            <a:ext cx="1321267" cy="1536115"/>
            <a:chOff x="0" y="0"/>
            <a:chExt cx="1321265" cy="1536113"/>
          </a:xfrm>
        </p:grpSpPr>
        <p:sp>
          <p:nvSpPr>
            <p:cNvPr id="1451" name="Rectangle"/>
            <p:cNvSpPr/>
            <p:nvPr/>
          </p:nvSpPr>
          <p:spPr>
            <a:xfrm>
              <a:off x="333742" y="510811"/>
              <a:ext cx="323006" cy="789328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452" name="Rectangle"/>
            <p:cNvSpPr/>
            <p:nvPr/>
          </p:nvSpPr>
          <p:spPr>
            <a:xfrm>
              <a:off x="673811" y="510811"/>
              <a:ext cx="348406" cy="7893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453" name="web-logos.png" descr="web-logos.png"/>
            <p:cNvPicPr>
              <a:picLocks noChangeAspect="1"/>
            </p:cNvPicPr>
            <p:nvPr/>
          </p:nvPicPr>
          <p:blipFill>
            <a:blip r:embed="rId51"/>
            <a:srcRect l="33709" r="33709"/>
            <a:stretch>
              <a:fillRect/>
            </a:stretch>
          </p:blipFill>
          <p:spPr>
            <a:xfrm>
              <a:off x="0" y="0"/>
              <a:ext cx="1321266" cy="1536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55" name=""/>
          <p:cNvSpPr txBox="1"/>
          <p:nvPr/>
        </p:nvSpPr>
        <p:spPr>
          <a:xfrm>
            <a:off x="19218919" y="10715817"/>
            <a:ext cx="12643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9000"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r>
              <a:t></a:t>
            </a:r>
          </a:p>
        </p:txBody>
      </p:sp>
      <p:pic>
        <p:nvPicPr>
          <p:cNvPr id="1456" name="Image" descr="Image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4257627" y="9879477"/>
            <a:ext cx="3276878" cy="330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68" name="Group"/>
          <p:cNvGrpSpPr/>
          <p:nvPr/>
        </p:nvGrpSpPr>
        <p:grpSpPr>
          <a:xfrm>
            <a:off x="3213940" y="12176259"/>
            <a:ext cx="1575315" cy="1147259"/>
            <a:chOff x="0" y="0"/>
            <a:chExt cx="1575314" cy="1147257"/>
          </a:xfrm>
        </p:grpSpPr>
        <p:grpSp>
          <p:nvGrpSpPr>
            <p:cNvPr id="1466" name="Group"/>
            <p:cNvGrpSpPr/>
            <p:nvPr/>
          </p:nvGrpSpPr>
          <p:grpSpPr>
            <a:xfrm>
              <a:off x="91447" y="0"/>
              <a:ext cx="1483868" cy="1147258"/>
              <a:chOff x="0" y="0"/>
              <a:chExt cx="1483866" cy="1147257"/>
            </a:xfrm>
          </p:grpSpPr>
          <p:sp>
            <p:nvSpPr>
              <p:cNvPr id="1457" name="Rectangle"/>
              <p:cNvSpPr/>
              <p:nvPr/>
            </p:nvSpPr>
            <p:spPr>
              <a:xfrm>
                <a:off x="241949" y="4693"/>
                <a:ext cx="1241918" cy="943858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58" name="Rectangle"/>
              <p:cNvSpPr/>
              <p:nvPr/>
            </p:nvSpPr>
            <p:spPr>
              <a:xfrm>
                <a:off x="229530" y="203400"/>
                <a:ext cx="1241918" cy="745151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59" name="Rectangle"/>
              <p:cNvSpPr/>
              <p:nvPr/>
            </p:nvSpPr>
            <p:spPr>
              <a:xfrm rot="19050000">
                <a:off x="62462" y="68288"/>
                <a:ext cx="322899" cy="310480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0" name="Triangle"/>
              <p:cNvSpPr/>
              <p:nvPr/>
            </p:nvSpPr>
            <p:spPr>
              <a:xfrm rot="10800000" flipH="1">
                <a:off x="1235483" y="948550"/>
                <a:ext cx="235965" cy="198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1" name="Rectangle"/>
              <p:cNvSpPr/>
              <p:nvPr/>
            </p:nvSpPr>
            <p:spPr>
              <a:xfrm>
                <a:off x="5985" y="203400"/>
                <a:ext cx="1241918" cy="94385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2" name="Triangle"/>
              <p:cNvSpPr/>
              <p:nvPr/>
            </p:nvSpPr>
            <p:spPr>
              <a:xfrm rot="16200000" flipH="1">
                <a:off x="602105" y="464203"/>
                <a:ext cx="881762" cy="409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3" name="Triangle"/>
              <p:cNvSpPr/>
              <p:nvPr/>
            </p:nvSpPr>
            <p:spPr>
              <a:xfrm rot="5400000">
                <a:off x="-229980" y="464203"/>
                <a:ext cx="881763" cy="409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4" name="Triangle"/>
              <p:cNvSpPr/>
              <p:nvPr/>
            </p:nvSpPr>
            <p:spPr>
              <a:xfrm rot="10800000" flipH="1">
                <a:off x="5985" y="203400"/>
                <a:ext cx="1241918" cy="745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5" name="Triangle"/>
              <p:cNvSpPr/>
              <p:nvPr/>
            </p:nvSpPr>
            <p:spPr>
              <a:xfrm flipH="1">
                <a:off x="1235483" y="29532"/>
                <a:ext cx="235965" cy="1987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467" name="rvest"/>
            <p:cNvSpPr txBox="1"/>
            <p:nvPr/>
          </p:nvSpPr>
          <p:spPr>
            <a:xfrm>
              <a:off x="-1" y="88010"/>
              <a:ext cx="1438415" cy="10592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rvest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idy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graphicFrame>
        <p:nvGraphicFramePr>
          <p:cNvPr id="280" name="Table"/>
          <p:cNvGraphicFramePr/>
          <p:nvPr/>
        </p:nvGraphicFramePr>
        <p:xfrm>
          <a:off x="1345889" y="4013200"/>
          <a:ext cx="8890000" cy="5689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1" name="A data set is tidy iff:…"/>
          <p:cNvSpPr txBox="1"/>
          <p:nvPr/>
        </p:nvSpPr>
        <p:spPr>
          <a:xfrm>
            <a:off x="11092558" y="4218146"/>
            <a:ext cx="12506366" cy="527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data set is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t> iff: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t> is in its own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grpSp>
        <p:nvGrpSpPr>
          <p:cNvPr id="287" name="Group"/>
          <p:cNvGrpSpPr/>
          <p:nvPr/>
        </p:nvGrpSpPr>
        <p:grpSpPr>
          <a:xfrm>
            <a:off x="1223531" y="4872348"/>
            <a:ext cx="9002755" cy="4951758"/>
            <a:chOff x="973047" y="0"/>
            <a:chExt cx="9002753" cy="4951757"/>
          </a:xfrm>
        </p:grpSpPr>
        <p:sp>
          <p:nvSpPr>
            <p:cNvPr id="282" name="Rectangle"/>
            <p:cNvSpPr/>
            <p:nvPr/>
          </p:nvSpPr>
          <p:spPr>
            <a:xfrm>
              <a:off x="973047" y="0"/>
              <a:ext cx="9002754" cy="49517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2221180" y="131314"/>
              <a:ext cx="1" cy="4692265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 flipV="1">
              <a:off x="6307082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 flipV="1">
              <a:off x="8616203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 flipV="1">
              <a:off x="4431886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1333561" y="4848605"/>
            <a:ext cx="8914656" cy="4863094"/>
            <a:chOff x="0" y="0"/>
            <a:chExt cx="8914655" cy="4863093"/>
          </a:xfrm>
        </p:grpSpPr>
        <p:sp>
          <p:nvSpPr>
            <p:cNvPr id="288" name="Rectangle"/>
            <p:cNvSpPr/>
            <p:nvPr/>
          </p:nvSpPr>
          <p:spPr>
            <a:xfrm>
              <a:off x="0" y="0"/>
              <a:ext cx="8914656" cy="48630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259153" y="530837"/>
              <a:ext cx="8352669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261412" y="1291120"/>
              <a:ext cx="835041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263672" y="2051404"/>
              <a:ext cx="834815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265932" y="2811688"/>
              <a:ext cx="834589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268191" y="3571971"/>
              <a:ext cx="8343631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270451" y="4332256"/>
              <a:ext cx="83413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1" build="p" bldLvl="5" animBg="1" advAuto="0"/>
      <p:bldP spid="287" grpId="2" animBg="1" advAuto="0"/>
      <p:bldP spid="287" grpId="4" animBg="1" advAuto="0"/>
      <p:bldP spid="295" grpId="3" animBg="1" advAuto="0"/>
      <p:bldP spid="295" grpId="5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3038</Words>
  <Application>Microsoft Office PowerPoint</Application>
  <PresentationFormat>Custom</PresentationFormat>
  <Paragraphs>1630</Paragraphs>
  <Slides>87</Slides>
  <Notes>2</Notes>
  <HiddenSlides>12</HiddenSlides>
  <MMClips>6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101" baseType="lpstr">
      <vt:lpstr>Arial</vt:lpstr>
      <vt:lpstr>FontAwesome</vt:lpstr>
      <vt:lpstr>Gill Sans</vt:lpstr>
      <vt:lpstr>Gill Sans Light</vt:lpstr>
      <vt:lpstr>Helvetica</vt:lpstr>
      <vt:lpstr>Helvetica Neue</vt:lpstr>
      <vt:lpstr>Lucida Grande</vt:lpstr>
      <vt:lpstr>Monaco</vt:lpstr>
      <vt:lpstr>Source Code Pro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tidyr</vt:lpstr>
      <vt:lpstr>PowerPoint Presentation</vt:lpstr>
      <vt:lpstr>PowerPoint Presentation</vt:lpstr>
      <vt:lpstr>PowerPoint Presentation</vt:lpstr>
      <vt:lpstr>Quiz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Quiz</vt:lpstr>
      <vt:lpstr>Quiz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Reshaping Final Exam</vt:lpstr>
      <vt:lpstr>PowerPoint Presentation</vt:lpstr>
      <vt:lpstr>PowerPoint Presentation</vt:lpstr>
      <vt:lpstr>PowerPoint Presentation</vt:lpstr>
      <vt:lpstr>PowerPoint Presentation</vt:lpstr>
      <vt:lpstr>Your Turn 7</vt:lpstr>
      <vt:lpstr>PowerPoint Presentation</vt:lpstr>
      <vt:lpstr>PowerPoint Presentation</vt:lpstr>
      <vt:lpstr>Section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Cressman</dc:creator>
  <cp:lastModifiedBy>Kimberly Cressman</cp:lastModifiedBy>
  <cp:revision>22</cp:revision>
  <dcterms:modified xsi:type="dcterms:W3CDTF">2019-10-17T18:41:21Z</dcterms:modified>
</cp:coreProperties>
</file>